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0"/>
  </p:notesMasterIdLst>
  <p:sldIdLst>
    <p:sldId id="300" r:id="rId6"/>
    <p:sldId id="313" r:id="rId7"/>
    <p:sldId id="332" r:id="rId8"/>
    <p:sldId id="315" r:id="rId9"/>
    <p:sldId id="327" r:id="rId10"/>
    <p:sldId id="317" r:id="rId11"/>
    <p:sldId id="330" r:id="rId12"/>
    <p:sldId id="319" r:id="rId13"/>
    <p:sldId id="320" r:id="rId14"/>
    <p:sldId id="321" r:id="rId15"/>
    <p:sldId id="263" r:id="rId16"/>
    <p:sldId id="342" r:id="rId17"/>
    <p:sldId id="325" r:id="rId18"/>
    <p:sldId id="3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D683C-37EB-5424-8554-D1BE1DC35EB1}" name="HAMBLETON, Ian R" initials="IH" userId="S::20003146@cavehill.uwi.edu::8ccc250c-6a33-4b01-ac64-99dd5c44d6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67BD"/>
    <a:srgbClr val="FF7F0E"/>
    <a:srgbClr val="1F77B4"/>
    <a:srgbClr val="0072B2"/>
    <a:srgbClr val="E69F00"/>
    <a:srgbClr val="376092"/>
    <a:srgbClr val="000000"/>
    <a:srgbClr val="D89C60"/>
    <a:srgbClr val="BCBD22"/>
    <a:srgbClr val="2CA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2" autoAdjust="0"/>
    <p:restoredTop sz="95012" autoAdjust="0"/>
  </p:normalViewPr>
  <p:slideViewPr>
    <p:cSldViewPr snapToGrid="0">
      <p:cViewPr varScale="1">
        <p:scale>
          <a:sx n="95" d="100"/>
          <a:sy n="95" d="100"/>
        </p:scale>
        <p:origin x="88" y="216"/>
      </p:cViewPr>
      <p:guideLst/>
    </p:cSldViewPr>
  </p:slideViewPr>
  <p:notesTextViewPr>
    <p:cViewPr>
      <p:scale>
        <a:sx n="100" d="100"/>
        <a:sy n="100" d="100"/>
      </p:scale>
      <p:origin x="0" y="0"/>
    </p:cViewPr>
  </p:notesTextViewPr>
  <p:sorterViewPr>
    <p:cViewPr>
      <p:scale>
        <a:sx n="125" d="100"/>
        <a:sy n="125" d="100"/>
      </p:scale>
      <p:origin x="0" y="-360"/>
    </p:cViewPr>
  </p:sorterViewPr>
  <p:notesViewPr>
    <p:cSldViewPr snapToGrid="0">
      <p:cViewPr varScale="1">
        <p:scale>
          <a:sx n="62" d="100"/>
          <a:sy n="62" d="100"/>
        </p:scale>
        <p:origin x="229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32629-4F1E-4829-B088-2AECC2FAFAC4}" type="datetimeFigureOut">
              <a:rPr lang="en-US" smtClean="0"/>
              <a:t>25-Apr-25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8C3FC-F7D1-447A-AD81-46DF9E539F17}" type="slidenum">
              <a:rPr lang="en-US" smtClean="0"/>
              <a:t>‹#›</a:t>
            </a:fld>
            <a:endParaRPr lang="en-US"/>
          </a:p>
        </p:txBody>
      </p:sp>
    </p:spTree>
    <p:extLst>
      <p:ext uri="{BB962C8B-B14F-4D97-AF65-F5344CB8AC3E}">
        <p14:creationId xmlns:p14="http://schemas.microsoft.com/office/powerpoint/2010/main" val="424301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indent="0">
              <a:buNone/>
            </a:pPr>
            <a:r>
              <a:rPr lang="en-029" sz="1100" b="1" baseline="0" dirty="0">
                <a:sym typeface="Wingdings" panose="05000000000000000000" pitchFamily="2" charset="2"/>
              </a:rPr>
              <a:t>Overall idea is:</a:t>
            </a:r>
          </a:p>
          <a:p>
            <a:pPr marL="171450" indent="-171450">
              <a:buFont typeface="Wingdings" panose="05000000000000000000" pitchFamily="2" charset="2"/>
              <a:buChar char="à"/>
            </a:pPr>
            <a:r>
              <a:rPr lang="en-029" sz="1100" baseline="0" dirty="0">
                <a:sym typeface="Wingdings" panose="05000000000000000000" pitchFamily="2" charset="2"/>
              </a:rPr>
              <a:t>To highlight an aging of the Americas/Caribbean and how this demographic shift hampers our progress towards reducing the burden of NCDs</a:t>
            </a:r>
          </a:p>
          <a:p>
            <a:pPr marL="171450" indent="-171450">
              <a:buFont typeface="Wingdings" panose="05000000000000000000" pitchFamily="2" charset="2"/>
              <a:buChar char="à"/>
            </a:pPr>
            <a:r>
              <a:rPr lang="en-029" sz="1100" baseline="0" dirty="0">
                <a:sym typeface="Wingdings" panose="05000000000000000000" pitchFamily="2" charset="2"/>
              </a:rPr>
              <a:t>I’ll show the good news – the increasing Life Expectancy across the region</a:t>
            </a:r>
          </a:p>
          <a:p>
            <a:pPr marL="171450" indent="-171450">
              <a:buFont typeface="Wingdings" panose="05000000000000000000" pitchFamily="2" charset="2"/>
              <a:buChar char="à"/>
            </a:pPr>
            <a:r>
              <a:rPr lang="en-029" sz="1100" baseline="0" dirty="0">
                <a:sym typeface="Wingdings" panose="05000000000000000000" pitchFamily="2" charset="2"/>
              </a:rPr>
              <a:t>I’ll suggest that the usual way of presenting such data – averaged by region – masks a Caribbean stagnation</a:t>
            </a:r>
          </a:p>
          <a:p>
            <a:pPr marL="171450" indent="-171450">
              <a:buFont typeface="Wingdings" panose="05000000000000000000" pitchFamily="2" charset="2"/>
              <a:buChar char="à"/>
            </a:pPr>
            <a:r>
              <a:rPr lang="en-029" sz="1100" baseline="0" dirty="0">
                <a:sym typeface="Wingdings" panose="05000000000000000000" pitchFamily="2" charset="2"/>
              </a:rPr>
              <a:t>I’ll explore this stagnation by looking at the change in NCD disease burden over time</a:t>
            </a:r>
          </a:p>
          <a:p>
            <a:pPr marL="171450" indent="-171450">
              <a:buFont typeface="Wingdings" panose="05000000000000000000" pitchFamily="2" charset="2"/>
              <a:buChar char="à"/>
            </a:pPr>
            <a:r>
              <a:rPr lang="en-029" sz="1100" baseline="0" dirty="0">
                <a:sym typeface="Wingdings" panose="05000000000000000000" pitchFamily="2" charset="2"/>
              </a:rPr>
              <a:t>If time – I’ll summarise and suggest some avenues to consider – including introducing the CaribData project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8E92-E210-46D4-ABCA-857A2C64A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70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8C3FC-F7D1-447A-AD81-46DF9E539F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60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Aft>
                <a:spcPts val="800"/>
              </a:spcAft>
              <a:buFont typeface="Arial" panose="020B0604020202020204" pitchFamily="34" charset="0"/>
              <a:buNone/>
            </a:pP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What we know if that there’s a lot we don’t know. The Caribbean has the lowest level of health data availability and accessibility in the world. And I just want to mention a project we’ve started with IDB to help with this problem. Called </a:t>
            </a:r>
            <a:r>
              <a:rPr lang="en-US" sz="1800" kern="1200" dirty="0" err="1">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CaribData</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its </a:t>
            </a:r>
          </a:p>
          <a:p>
            <a:pPr marL="0" marR="0" lvl="0" indent="0">
              <a:lnSpc>
                <a:spcPct val="107000"/>
              </a:lnSpc>
              <a:spcAft>
                <a:spcPts val="800"/>
              </a:spcAft>
              <a:buFont typeface="Arial" panose="020B0604020202020204" pitchFamily="34" charset="0"/>
              <a:buNone/>
            </a:pPr>
            <a:endPar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And broadly. We</a:t>
            </a:r>
            <a:r>
              <a:rPr lang="en-US" sz="1800" kern="1200" dirty="0">
                <a:solidFill>
                  <a:srgbClr val="595959"/>
                </a:solidFill>
                <a:effectLst/>
                <a:latin typeface="Times New Roman" panose="02020603050405020304" pitchFamily="18" charset="0"/>
                <a:ea typeface="Times New Roman" panose="02020603050405020304" pitchFamily="18" charset="0"/>
                <a:cs typeface="Calibri" panose="020F0502020204030204" pitchFamily="34" charset="0"/>
              </a:rPr>
              <a:t>’</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re building a set of resources to enable and encourage Caribbean data sharing and data re-use.</a:t>
            </a:r>
          </a:p>
          <a:p>
            <a:pPr marL="0" marR="0" lvl="0" indent="0">
              <a:lnSpc>
                <a:spcPct val="107000"/>
              </a:lnSpc>
              <a:spcAft>
                <a:spcPts val="800"/>
              </a:spcAft>
              <a:buFont typeface="Arial" panose="020B0604020202020204" pitchFamily="34" charset="0"/>
              <a:buNone/>
            </a:pPr>
            <a:endParaRPr lang="en-US" sz="18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r>
              <a:rPr lang="en-US" sz="18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[SLIDE].</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We</a:t>
            </a:r>
            <a:r>
              <a:rPr lang="en-US" sz="1800" kern="1200" dirty="0">
                <a:solidFill>
                  <a:srgbClr val="595959"/>
                </a:solidFill>
                <a:effectLst/>
                <a:latin typeface="Times New Roman" panose="02020603050405020304" pitchFamily="18" charset="0"/>
                <a:ea typeface="Times New Roman" panose="02020603050405020304" pitchFamily="18" charset="0"/>
                <a:cs typeface="Calibri" panose="020F0502020204030204" pitchFamily="34" charset="0"/>
              </a:rPr>
              <a:t>’</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re setting up an online infrastructure to enable easier data collection, data sharing and re-use.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endParaRPr lang="en-US" sz="18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r>
              <a:rPr lang="en-US" sz="18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[SLIDE].</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We</a:t>
            </a:r>
            <a:r>
              <a:rPr lang="en-US" sz="1800" kern="1200" dirty="0">
                <a:solidFill>
                  <a:srgbClr val="595959"/>
                </a:solidFill>
                <a:effectLst/>
                <a:latin typeface="Times New Roman" panose="02020603050405020304" pitchFamily="18" charset="0"/>
                <a:ea typeface="Times New Roman" panose="02020603050405020304" pitchFamily="18" charset="0"/>
                <a:cs typeface="Calibri" panose="020F0502020204030204" pitchFamily="34" charset="0"/>
              </a:rPr>
              <a:t>’</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re developing a training program and longer-term mentoring to increase capacity in data handling and data communication. </a:t>
            </a:r>
          </a:p>
          <a:p>
            <a:pPr marL="0" marR="0" lvl="0" indent="0">
              <a:lnSpc>
                <a:spcPct val="107000"/>
              </a:lnSpc>
              <a:spcAft>
                <a:spcPts val="800"/>
              </a:spcAft>
              <a:buFont typeface="Arial" panose="020B0604020202020204" pitchFamily="34" charset="0"/>
              <a:buNone/>
            </a:pPr>
            <a:endPar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r>
              <a:rPr lang="en-US" sz="18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[SLIDE].</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We</a:t>
            </a:r>
            <a:r>
              <a:rPr lang="en-US" sz="1800" kern="1200" dirty="0">
                <a:solidFill>
                  <a:srgbClr val="595959"/>
                </a:solidFill>
                <a:effectLst/>
                <a:latin typeface="Times New Roman" panose="02020603050405020304" pitchFamily="18" charset="0"/>
                <a:ea typeface="Times New Roman" panose="02020603050405020304" pitchFamily="18" charset="0"/>
                <a:cs typeface="Calibri" panose="020F0502020204030204" pitchFamily="34" charset="0"/>
              </a:rPr>
              <a:t>’</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re developing a data communications web platform. This is all about actively communicating the stories around the data we all produce.  And at the same time, advocating for data re-use.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endParaRPr lang="en-US" sz="18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Aft>
                <a:spcPts val="800"/>
              </a:spcAft>
              <a:buFont typeface="Arial" panose="020B0604020202020204" pitchFamily="34" charset="0"/>
              <a:buNone/>
            </a:pPr>
            <a:r>
              <a:rPr lang="en-US" sz="18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[SLIDE].</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And we</a:t>
            </a:r>
            <a:r>
              <a:rPr lang="en-US" sz="1800" kern="1200" dirty="0">
                <a:solidFill>
                  <a:srgbClr val="595959"/>
                </a:solidFill>
                <a:effectLst/>
                <a:latin typeface="Times New Roman" panose="02020603050405020304" pitchFamily="18" charset="0"/>
                <a:ea typeface="Times New Roman" panose="02020603050405020304" pitchFamily="18" charset="0"/>
                <a:cs typeface="Calibri" panose="020F0502020204030204" pitchFamily="34" charset="0"/>
              </a:rPr>
              <a:t>’</a:t>
            </a:r>
            <a:r>
              <a:rPr lang="en-US" sz="1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re actively training data stakeholders, and building collaborations to develop a sustainable team of data storytellers.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B28E2-6A67-44FC-9DB3-6382FBAF0AC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37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Right now in the Caribbean, I think it’s fair to say that much of our data landscape sits somewhere between </a:t>
            </a:r>
            <a:r>
              <a:rPr lang="en-GB" i="1" dirty="0"/>
              <a:t>disorder and confusion</a:t>
            </a:r>
            <a:r>
              <a:rPr lang="en-GB" dirty="0"/>
              <a:t> and </a:t>
            </a:r>
            <a:r>
              <a:rPr lang="en-GB" i="1" dirty="0"/>
              <a:t>individual impact</a:t>
            </a:r>
            <a:r>
              <a:rPr lang="en-GB" dirty="0"/>
              <a:t>. </a:t>
            </a:r>
          </a:p>
          <a:p>
            <a:pPr>
              <a:buNone/>
            </a:pPr>
            <a:endParaRPr lang="en-GB" dirty="0"/>
          </a:p>
          <a:p>
            <a:pPr>
              <a:buNone/>
            </a:pPr>
            <a:r>
              <a:rPr lang="en-GB" dirty="0"/>
              <a:t>We have brilliant people and powerful data, but it's often siloed, fragmented, and hard to access. And while there are pockets of excellence, they often operate in isolation, with limited reach or long-term influence.</a:t>
            </a:r>
          </a:p>
          <a:p>
            <a:pPr>
              <a:buNone/>
            </a:pPr>
            <a:endParaRPr lang="en-GB" dirty="0"/>
          </a:p>
          <a:p>
            <a:r>
              <a:rPr lang="en-GB" dirty="0"/>
              <a:t>So the vision for </a:t>
            </a:r>
            <a:r>
              <a:rPr lang="en-GB" dirty="0" err="1"/>
              <a:t>CaribData</a:t>
            </a:r>
            <a:r>
              <a:rPr lang="en-GB" dirty="0"/>
              <a:t> is to create a shared culture of evidence in the Caribbean, where data moves from confusion to collaboration</a:t>
            </a:r>
          </a:p>
        </p:txBody>
      </p:sp>
      <p:sp>
        <p:nvSpPr>
          <p:cNvPr id="4" name="Slide Number Placeholder 3"/>
          <p:cNvSpPr>
            <a:spLocks noGrp="1"/>
          </p:cNvSpPr>
          <p:nvPr>
            <p:ph type="sldNum" sz="quarter" idx="5"/>
          </p:nvPr>
        </p:nvSpPr>
        <p:spPr/>
        <p:txBody>
          <a:bodyPr/>
          <a:lstStyle/>
          <a:p>
            <a:fld id="{2E3B28E2-6A67-44FC-9DB3-6382FBAF0AC2}" type="slidenum">
              <a:rPr lang="en-GB" smtClean="0"/>
              <a:t>12</a:t>
            </a:fld>
            <a:endParaRPr lang="en-GB"/>
          </a:p>
        </p:txBody>
      </p:sp>
    </p:spTree>
    <p:extLst>
      <p:ext uri="{BB962C8B-B14F-4D97-AF65-F5344CB8AC3E}">
        <p14:creationId xmlns:p14="http://schemas.microsoft.com/office/powerpoint/2010/main" val="1094328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78C3FC-F7D1-447A-AD81-46DF9E539F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088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 </a:t>
            </a:r>
            <a:r>
              <a:rPr lang="en-US" dirty="0"/>
              <a:t>This slide explains why we need CaribData</a:t>
            </a:r>
          </a:p>
          <a:p>
            <a:pPr marL="171450" indent="-171450">
              <a:buFont typeface="Wingdings" panose="05000000000000000000" pitchFamily="2" charset="2"/>
              <a:buChar char="à"/>
            </a:pPr>
            <a:r>
              <a:rPr lang="en-US" dirty="0">
                <a:sym typeface="Wingdings" panose="05000000000000000000" pitchFamily="2" charset="2"/>
              </a:rPr>
              <a:t>Shows data availability in the SIDS compared to other global regions</a:t>
            </a:r>
          </a:p>
          <a:p>
            <a:pPr marL="171450" indent="-171450">
              <a:buFont typeface="Wingdings" panose="05000000000000000000" pitchFamily="2" charset="2"/>
              <a:buChar char="à"/>
            </a:pPr>
            <a:r>
              <a:rPr lang="en-US" dirty="0">
                <a:sym typeface="Wingdings" panose="05000000000000000000" pitchFamily="2" charset="2"/>
              </a:rPr>
              <a:t>Gender data as an example</a:t>
            </a:r>
          </a:p>
          <a:p>
            <a:pPr marL="171450" indent="-171450">
              <a:buFont typeface="Wingdings" panose="05000000000000000000" pitchFamily="2" charset="2"/>
              <a:buChar char="à"/>
            </a:pPr>
            <a:r>
              <a:rPr lang="en-US" dirty="0">
                <a:sym typeface="Wingdings" panose="05000000000000000000" pitchFamily="2" charset="2"/>
              </a:rPr>
              <a:t>1/3 data availability in the SIDS, compared to generally 2/3 and higher in the rest of the </a:t>
            </a:r>
            <a:r>
              <a:rPr lang="en-US" dirty="0" err="1">
                <a:sym typeface="Wingdings" panose="05000000000000000000" pitchFamily="2" charset="2"/>
              </a:rPr>
              <a:t>worls</a:t>
            </a:r>
            <a:r>
              <a:rPr lang="en-US" dirty="0">
                <a:sym typeface="Wingdings" panose="05000000000000000000" pitchFamily="2" charset="2"/>
              </a:rPr>
              <a:t>.</a:t>
            </a:r>
            <a:br>
              <a:rPr lang="en-US" dirty="0">
                <a:sym typeface="Wingdings" panose="05000000000000000000" pitchFamily="2" charset="2"/>
              </a:rPr>
            </a:br>
            <a:endParaRPr lang="en-US" dirty="0">
              <a:sym typeface="Wingdings" panose="05000000000000000000" pitchFamily="2" charset="2"/>
            </a:endParaRPr>
          </a:p>
          <a:p>
            <a:pPr marL="171450" indent="-171450">
              <a:buFont typeface="Wingdings" panose="05000000000000000000" pitchFamily="2" charset="2"/>
              <a:buChar char="à"/>
            </a:pPr>
            <a:r>
              <a:rPr lang="en-GB" dirty="0"/>
              <a:t>In many areas of endeavour, including health, we don’t know what we don’t know…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91B34-745A-4177-A9C1-0FB10363F5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0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Much of the analysis comes from these two CaribData publications – links to web resources at end of slides</a:t>
            </a:r>
          </a:p>
        </p:txBody>
      </p:sp>
      <p:sp>
        <p:nvSpPr>
          <p:cNvPr id="4" name="Slide Number Placeholder 3"/>
          <p:cNvSpPr>
            <a:spLocks noGrp="1"/>
          </p:cNvSpPr>
          <p:nvPr>
            <p:ph type="sldNum" sz="quarter" idx="5"/>
          </p:nvPr>
        </p:nvSpPr>
        <p:spPr/>
        <p:txBody>
          <a:bodyPr/>
          <a:lstStyle/>
          <a:p>
            <a:fld id="{0578C3FC-F7D1-447A-AD81-46DF9E539F17}" type="slidenum">
              <a:rPr lang="en-US" smtClean="0"/>
              <a:t>2</a:t>
            </a:fld>
            <a:endParaRPr lang="en-US"/>
          </a:p>
        </p:txBody>
      </p:sp>
    </p:spTree>
    <p:extLst>
      <p:ext uri="{BB962C8B-B14F-4D97-AF65-F5344CB8AC3E}">
        <p14:creationId xmlns:p14="http://schemas.microsoft.com/office/powerpoint/2010/main" val="148960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an analysis for PAHO, we joined mortality data from the WHO with population data from the UN to explore life expectancy trends across the Americas. We focussed on the elderly and this was part of a wider review of aging and NCDs in the Americas.</a:t>
            </a:r>
          </a:p>
          <a:p>
            <a:endParaRPr lang="en-GB" dirty="0"/>
          </a:p>
          <a:p>
            <a:r>
              <a:rPr lang="en-GB" dirty="0"/>
              <a:t>And we saw that over the past 2 decades the years of remaining life for 60 year-olds in the Americas increased from 21 to almost 23 yrs – higher than any other world region. That sounds very positive, but regional averages as always will hide important evidence.</a:t>
            </a:r>
          </a:p>
          <a:p>
            <a:endParaRPr lang="en-GB" dirty="0"/>
          </a:p>
          <a:p>
            <a:r>
              <a:rPr lang="en-GB" b="1" i="0" dirty="0">
                <a:solidFill>
                  <a:srgbClr val="1B1C1D"/>
                </a:solidFill>
                <a:effectLst/>
                <a:latin typeface="Google Sans Text"/>
              </a:rPr>
              <a:t>[SLIDE] </a:t>
            </a:r>
            <a:r>
              <a:rPr lang="en-GB" dirty="0"/>
              <a:t>When we compare Barbados to the regional average we start to wonder if something else is going on. The yrs of remaining life is still increasing, but at a much lower rate.</a:t>
            </a:r>
          </a:p>
          <a:p>
            <a:endParaRPr lang="en-GB" dirty="0"/>
          </a:p>
          <a:p>
            <a:r>
              <a:rPr lang="en-GB" b="1" i="0" dirty="0">
                <a:solidFill>
                  <a:srgbClr val="1B1C1D"/>
                </a:solidFill>
                <a:effectLst/>
                <a:latin typeface="Google Sans Text"/>
              </a:rPr>
              <a:t>[SLIDE] </a:t>
            </a:r>
            <a:r>
              <a:rPr lang="en-GB" dirty="0"/>
              <a:t>And in fact – when we include every Caribbean country on this chart we see that 27 of the 32 Caribbean territories have a lower LE than the regional average, </a:t>
            </a:r>
            <a:r>
              <a:rPr lang="en-GB" b="1" i="0" dirty="0">
                <a:solidFill>
                  <a:srgbClr val="1B1C1D"/>
                </a:solidFill>
                <a:effectLst/>
                <a:latin typeface="Google Sans Text"/>
              </a:rPr>
              <a:t>[SLIDE] </a:t>
            </a:r>
            <a:r>
              <a:rPr lang="en-GB" dirty="0"/>
              <a:t>with only 5 higher than the regional average.</a:t>
            </a:r>
          </a:p>
          <a:p>
            <a:endParaRPr lang="en-GB" dirty="0"/>
          </a:p>
          <a:p>
            <a:endParaRPr lang="en-GB" dirty="0"/>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B28E2-6A67-44FC-9DB3-6382FBAF0AC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538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US" dirty="0">
                <a:sym typeface="Wingdings" panose="05000000000000000000" pitchFamily="2" charset="2"/>
              </a:rPr>
              <a:t>By 2060</a:t>
            </a:r>
          </a:p>
          <a:p>
            <a:pPr marL="171450" indent="-171450">
              <a:buFont typeface="Wingdings" panose="05000000000000000000" pitchFamily="2" charset="2"/>
              <a:buChar char="à"/>
            </a:pPr>
            <a:r>
              <a:rPr lang="en-US" dirty="0">
                <a:sym typeface="Wingdings" panose="05000000000000000000" pitchFamily="2" charset="2"/>
              </a:rPr>
              <a:t>Number of elderly women expected to double</a:t>
            </a:r>
          </a:p>
          <a:p>
            <a:pPr marL="171450" indent="-171450">
              <a:buFont typeface="Wingdings" panose="05000000000000000000" pitchFamily="2" charset="2"/>
              <a:buChar char="à"/>
            </a:pPr>
            <a:r>
              <a:rPr lang="en-US" dirty="0">
                <a:sym typeface="Wingdings" panose="05000000000000000000" pitchFamily="2" charset="2"/>
              </a:rPr>
              <a:t>Number of elderly men expected to triple</a:t>
            </a:r>
          </a:p>
          <a:p>
            <a:pPr marL="171450" indent="-171450">
              <a:buFont typeface="Wingdings" panose="05000000000000000000" pitchFamily="2" charset="2"/>
              <a:buChar char="à"/>
            </a:pPr>
            <a:r>
              <a:rPr lang="en-US" dirty="0">
                <a:sym typeface="Wingdings" panose="05000000000000000000" pitchFamily="2" charset="2"/>
              </a:rPr>
              <a:t>Approaching ¼ of population</a:t>
            </a:r>
            <a:endParaRPr lang="en-US" dirty="0"/>
          </a:p>
        </p:txBody>
      </p:sp>
      <p:sp>
        <p:nvSpPr>
          <p:cNvPr id="4" name="Slide Number Placeholder 3"/>
          <p:cNvSpPr>
            <a:spLocks noGrp="1"/>
          </p:cNvSpPr>
          <p:nvPr>
            <p:ph type="sldNum" sz="quarter" idx="5"/>
          </p:nvPr>
        </p:nvSpPr>
        <p:spPr/>
        <p:txBody>
          <a:bodyPr/>
          <a:lstStyle/>
          <a:p>
            <a:fld id="{0578C3FC-F7D1-447A-AD81-46DF9E539F17}" type="slidenum">
              <a:rPr lang="en-US" smtClean="0"/>
              <a:t>4</a:t>
            </a:fld>
            <a:endParaRPr lang="en-US"/>
          </a:p>
        </p:txBody>
      </p:sp>
    </p:spTree>
    <p:extLst>
      <p:ext uri="{BB962C8B-B14F-4D97-AF65-F5344CB8AC3E}">
        <p14:creationId xmlns:p14="http://schemas.microsoft.com/office/powerpoint/2010/main" val="170953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US" dirty="0">
                <a:sym typeface="Wingdings" panose="05000000000000000000" pitchFamily="2" charset="2"/>
              </a:rPr>
              <a:t>Play the slide…this is the change in deaths (DALYs – illness – shows a similar picture – see hidden slide at end) </a:t>
            </a:r>
            <a:br>
              <a:rPr lang="en-US" dirty="0">
                <a:sym typeface="Wingdings" panose="05000000000000000000" pitchFamily="2" charset="2"/>
              </a:rPr>
            </a:br>
            <a:endParaRPr lang="en-US" dirty="0">
              <a:sym typeface="Wingdings" panose="05000000000000000000" pitchFamily="2" charset="2"/>
            </a:endParaRPr>
          </a:p>
          <a:p>
            <a:pPr marL="171450" indent="-171450">
              <a:buFont typeface="Wingdings" panose="05000000000000000000" pitchFamily="2" charset="2"/>
              <a:buChar char="à"/>
            </a:pPr>
            <a:r>
              <a:rPr lang="en-US" dirty="0">
                <a:sym typeface="Wingdings" panose="05000000000000000000" pitchFamily="2" charset="2"/>
              </a:rPr>
              <a:t>What is the effect of this aging on national health</a:t>
            </a:r>
          </a:p>
          <a:p>
            <a:pPr marL="171450" indent="-171450">
              <a:buFont typeface="Wingdings" panose="05000000000000000000" pitchFamily="2" charset="2"/>
              <a:buChar char="à"/>
            </a:pPr>
            <a:r>
              <a:rPr lang="en-US" dirty="0">
                <a:sym typeface="Wingdings" panose="05000000000000000000" pitchFamily="2" charset="2"/>
              </a:rPr>
              <a:t>We’ve already seen the reduction in mortality due to mortality rates – that’s the blue line</a:t>
            </a:r>
          </a:p>
          <a:p>
            <a:pPr marL="171450" indent="-171450">
              <a:buFont typeface="Wingdings" panose="05000000000000000000" pitchFamily="2" charset="2"/>
              <a:buChar char="à"/>
            </a:pPr>
            <a:r>
              <a:rPr lang="en-US" dirty="0">
                <a:sym typeface="Wingdings" panose="05000000000000000000" pitchFamily="2" charset="2"/>
              </a:rPr>
              <a:t>That’s more than offset by the (35%) increase in deaths due to aging - orange</a:t>
            </a:r>
          </a:p>
          <a:p>
            <a:pPr marL="171450" indent="-171450">
              <a:buFont typeface="Wingdings" panose="05000000000000000000" pitchFamily="2" charset="2"/>
              <a:buChar char="à"/>
            </a:pPr>
            <a:r>
              <a:rPr lang="en-US" dirty="0"/>
              <a:t>And the (6%) increase in deaths due to population growth (purple line)</a:t>
            </a:r>
          </a:p>
          <a:p>
            <a:pPr marL="171450" indent="-171450">
              <a:buFont typeface="Wingdings" panose="05000000000000000000" pitchFamily="2" charset="2"/>
              <a:buChar char="à"/>
            </a:pPr>
            <a:r>
              <a:rPr lang="en-US" dirty="0"/>
              <a:t>So that between 2000 and 2020, there was a 32% increase in deaths</a:t>
            </a:r>
          </a:p>
          <a:p>
            <a:pPr marL="171450" indent="-171450">
              <a:buFont typeface="Wingdings" panose="05000000000000000000" pitchFamily="2" charset="2"/>
              <a:buChar char="à"/>
            </a:pPr>
            <a:r>
              <a:rPr lang="en-US" dirty="0">
                <a:sym typeface="Wingdings" panose="05000000000000000000" pitchFamily="2" charset="2"/>
              </a:rPr>
              <a:t>Other Caribbean countries have a similar pattern</a:t>
            </a:r>
          </a:p>
          <a:p>
            <a:pPr marL="171450" indent="-171450">
              <a:buFont typeface="Wingdings" panose="05000000000000000000" pitchFamily="2" charset="2"/>
              <a:buChar char="à"/>
            </a:pPr>
            <a:endParaRPr lang="en-US" dirty="0"/>
          </a:p>
          <a:p>
            <a:r>
              <a:rPr lang="en-US" dirty="0"/>
              <a:t>We’re fighting a tide of aging, and our public health improvements need to be much greater if we’re to offset this tide.</a:t>
            </a:r>
          </a:p>
        </p:txBody>
      </p:sp>
      <p:sp>
        <p:nvSpPr>
          <p:cNvPr id="4" name="Slide Number Placeholder 3"/>
          <p:cNvSpPr>
            <a:spLocks noGrp="1"/>
          </p:cNvSpPr>
          <p:nvPr>
            <p:ph type="sldNum" sz="quarter" idx="5"/>
          </p:nvPr>
        </p:nvSpPr>
        <p:spPr/>
        <p:txBody>
          <a:bodyPr/>
          <a:lstStyle/>
          <a:p>
            <a:fld id="{0578C3FC-F7D1-447A-AD81-46DF9E539F17}" type="slidenum">
              <a:rPr lang="en-US" smtClean="0"/>
              <a:t>5</a:t>
            </a:fld>
            <a:endParaRPr lang="en-US"/>
          </a:p>
        </p:txBody>
      </p:sp>
    </p:spTree>
    <p:extLst>
      <p:ext uri="{BB962C8B-B14F-4D97-AF65-F5344CB8AC3E}">
        <p14:creationId xmlns:p14="http://schemas.microsoft.com/office/powerpoint/2010/main" val="372891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of the key result</a:t>
            </a:r>
          </a:p>
          <a:p>
            <a:r>
              <a:rPr lang="en-US" dirty="0"/>
              <a:t>And we see the same story if we use DISABILITY (DALYs) instead of deaths</a:t>
            </a:r>
          </a:p>
          <a:p>
            <a:endParaRPr lang="en-US" dirty="0"/>
          </a:p>
        </p:txBody>
      </p:sp>
      <p:sp>
        <p:nvSpPr>
          <p:cNvPr id="4" name="Slide Number Placeholder 3"/>
          <p:cNvSpPr>
            <a:spLocks noGrp="1"/>
          </p:cNvSpPr>
          <p:nvPr>
            <p:ph type="sldNum" sz="quarter" idx="5"/>
          </p:nvPr>
        </p:nvSpPr>
        <p:spPr/>
        <p:txBody>
          <a:bodyPr/>
          <a:lstStyle/>
          <a:p>
            <a:fld id="{0578C3FC-F7D1-447A-AD81-46DF9E539F17}" type="slidenum">
              <a:rPr lang="en-US" smtClean="0"/>
              <a:t>6</a:t>
            </a:fld>
            <a:endParaRPr lang="en-US"/>
          </a:p>
        </p:txBody>
      </p:sp>
    </p:spTree>
    <p:extLst>
      <p:ext uri="{BB962C8B-B14F-4D97-AF65-F5344CB8AC3E}">
        <p14:creationId xmlns:p14="http://schemas.microsoft.com/office/powerpoint/2010/main" val="68056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76D6-95D2-2E05-7F79-B9EB30B58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23D38-3325-C297-481E-42D4B5192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18323-C37E-4FEF-D6BA-C0145DC31EA2}"/>
              </a:ext>
            </a:extLst>
          </p:cNvPr>
          <p:cNvSpPr>
            <a:spLocks noGrp="1"/>
          </p:cNvSpPr>
          <p:nvPr>
            <p:ph type="body" idx="1"/>
          </p:nvPr>
        </p:nvSpPr>
        <p:spPr/>
        <p:txBody>
          <a:bodyPr/>
          <a:lstStyle/>
          <a:p>
            <a:r>
              <a:rPr lang="en-US" dirty="0"/>
              <a:t>The previous slides didn’t think about the changing causes of deaths (or ill-health if we think about DALYs)</a:t>
            </a:r>
            <a:br>
              <a:rPr lang="en-US" dirty="0"/>
            </a:br>
            <a:endParaRPr lang="en-US" dirty="0"/>
          </a:p>
          <a:p>
            <a:r>
              <a:rPr lang="en-US" dirty="0">
                <a:sym typeface="Wingdings" panose="05000000000000000000" pitchFamily="2" charset="2"/>
              </a:rPr>
              <a:t> Just showing top 5 / bottom 4  </a:t>
            </a:r>
            <a:r>
              <a:rPr lang="en-US" dirty="0"/>
              <a:t>Here is a slide of how mortality rates have changed over 20 years</a:t>
            </a:r>
          </a:p>
          <a:p>
            <a:r>
              <a:rPr lang="en-US" dirty="0">
                <a:sym typeface="Wingdings" panose="05000000000000000000" pitchFamily="2" charset="2"/>
              </a:rPr>
              <a:t> </a:t>
            </a:r>
            <a:r>
              <a:rPr lang="en-US" dirty="0"/>
              <a:t>Lower death rates from heart attacks and strokes</a:t>
            </a:r>
          </a:p>
          <a:p>
            <a:pPr marL="171450" indent="-171450">
              <a:buFont typeface="Wingdings" panose="05000000000000000000" pitchFamily="2" charset="2"/>
              <a:buChar char="à"/>
            </a:pPr>
            <a:r>
              <a:rPr lang="en-US" dirty="0">
                <a:sym typeface="Wingdings" panose="05000000000000000000" pitchFamily="2" charset="2"/>
              </a:rPr>
              <a:t>Higher death rates from falls, from dementias, and from drug use (opioid in the USA, Canada drive this)</a:t>
            </a:r>
          </a:p>
          <a:p>
            <a:pPr marL="171450" indent="-171450">
              <a:buFont typeface="Wingdings" panose="05000000000000000000" pitchFamily="2" charset="2"/>
              <a:buChar char="à"/>
            </a:pPr>
            <a:endParaRPr lang="en-US" dirty="0">
              <a:sym typeface="Wingdings" panose="05000000000000000000" pitchFamily="2" charset="2"/>
            </a:endParaRPr>
          </a:p>
          <a:p>
            <a:pPr marL="171450" indent="-171450">
              <a:buFont typeface="Wingdings" panose="05000000000000000000" pitchFamily="2" charset="2"/>
              <a:buChar char="à"/>
            </a:pPr>
            <a:r>
              <a:rPr lang="en-US" dirty="0">
                <a:sym typeface="Wingdings" panose="05000000000000000000" pitchFamily="2" charset="2"/>
              </a:rPr>
              <a:t>Death rates </a:t>
            </a:r>
            <a:r>
              <a:rPr lang="en-US" u="sng" dirty="0">
                <a:sym typeface="Wingdings" panose="05000000000000000000" pitchFamily="2" charset="2"/>
              </a:rPr>
              <a:t>don’t mean</a:t>
            </a:r>
            <a:r>
              <a:rPr lang="en-US" u="none" dirty="0">
                <a:sym typeface="Wingdings" panose="05000000000000000000" pitchFamily="2" charset="2"/>
              </a:rPr>
              <a:t> </a:t>
            </a:r>
            <a:r>
              <a:rPr lang="en-US" dirty="0">
                <a:sym typeface="Wingdings" panose="05000000000000000000" pitchFamily="2" charset="2"/>
              </a:rPr>
              <a:t>a drop in number of deaths</a:t>
            </a:r>
          </a:p>
          <a:p>
            <a:pPr marL="171450" indent="-171450">
              <a:buFont typeface="Wingdings" panose="05000000000000000000" pitchFamily="2" charset="2"/>
              <a:buChar char="à"/>
            </a:pPr>
            <a:r>
              <a:rPr lang="en-US" dirty="0">
                <a:sym typeface="Wingdings" panose="05000000000000000000" pitchFamily="2" charset="2"/>
              </a:rPr>
              <a:t>But it hints at how the profile of deaths will change over time</a:t>
            </a:r>
          </a:p>
          <a:p>
            <a:pPr marL="171450" indent="-171450">
              <a:buFont typeface="Wingdings" panose="05000000000000000000" pitchFamily="2" charset="2"/>
              <a:buChar char="à"/>
            </a:pPr>
            <a:r>
              <a:rPr lang="en-US" dirty="0">
                <a:sym typeface="Wingdings" panose="05000000000000000000" pitchFamily="2" charset="2"/>
              </a:rPr>
              <a:t>Relatively more dementia deaths over time</a:t>
            </a:r>
            <a:endParaRPr lang="en-US" dirty="0"/>
          </a:p>
        </p:txBody>
      </p:sp>
      <p:sp>
        <p:nvSpPr>
          <p:cNvPr id="4" name="Slide Number Placeholder 3">
            <a:extLst>
              <a:ext uri="{FF2B5EF4-FFF2-40B4-BE49-F238E27FC236}">
                <a16:creationId xmlns:a16="http://schemas.microsoft.com/office/drawing/2014/main" id="{AFF36A0D-C545-52D6-5672-A78C60E41D7C}"/>
              </a:ext>
            </a:extLst>
          </p:cNvPr>
          <p:cNvSpPr>
            <a:spLocks noGrp="1"/>
          </p:cNvSpPr>
          <p:nvPr>
            <p:ph type="sldNum" sz="quarter" idx="5"/>
          </p:nvPr>
        </p:nvSpPr>
        <p:spPr/>
        <p:txBody>
          <a:bodyPr/>
          <a:lstStyle/>
          <a:p>
            <a:fld id="{0578C3FC-F7D1-447A-AD81-46DF9E539F17}" type="slidenum">
              <a:rPr lang="en-US" smtClean="0"/>
              <a:t>7</a:t>
            </a:fld>
            <a:endParaRPr lang="en-US"/>
          </a:p>
        </p:txBody>
      </p:sp>
    </p:spTree>
    <p:extLst>
      <p:ext uri="{BB962C8B-B14F-4D97-AF65-F5344CB8AC3E}">
        <p14:creationId xmlns:p14="http://schemas.microsoft.com/office/powerpoint/2010/main" val="418514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8C3FC-F7D1-447A-AD81-46DF9E539F17}" type="slidenum">
              <a:rPr lang="en-US" smtClean="0"/>
              <a:t>8</a:t>
            </a:fld>
            <a:endParaRPr lang="en-US"/>
          </a:p>
        </p:txBody>
      </p:sp>
    </p:spTree>
    <p:extLst>
      <p:ext uri="{BB962C8B-B14F-4D97-AF65-F5344CB8AC3E}">
        <p14:creationId xmlns:p14="http://schemas.microsoft.com/office/powerpoint/2010/main" val="413596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8C3FC-F7D1-447A-AD81-46DF9E539F17}" type="slidenum">
              <a:rPr lang="en-US" smtClean="0"/>
              <a:t>9</a:t>
            </a:fld>
            <a:endParaRPr lang="en-US"/>
          </a:p>
        </p:txBody>
      </p:sp>
    </p:spTree>
    <p:extLst>
      <p:ext uri="{BB962C8B-B14F-4D97-AF65-F5344CB8AC3E}">
        <p14:creationId xmlns:p14="http://schemas.microsoft.com/office/powerpoint/2010/main" val="278556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s-ES_tradnl"/>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Click to edit Master subtitle style</a:t>
            </a:r>
            <a:endParaRPr lang="en-US"/>
          </a:p>
        </p:txBody>
      </p:sp>
      <p:sp>
        <p:nvSpPr>
          <p:cNvPr id="4" name="Date Placeholder 3">
            <a:extLst>
              <a:ext uri="{FF2B5EF4-FFF2-40B4-BE49-F238E27FC236}">
                <a16:creationId xmlns:a16="http://schemas.microsoft.com/office/drawing/2014/main" id="{0020E932-4CA2-67F8-01F8-8FFC7E61C9B8}"/>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56AB3698-7465-4403-85A0-02C919D10DC7}" type="datetimeFigureOut">
              <a:rPr lang="en-US"/>
              <a:pPr>
                <a:defRPr/>
              </a:pPr>
              <a:t>25-Apr-25</a:t>
            </a:fld>
            <a:endParaRPr lang="en-US"/>
          </a:p>
        </p:txBody>
      </p:sp>
      <p:sp>
        <p:nvSpPr>
          <p:cNvPr id="5" name="Footer Placeholder 4">
            <a:extLst>
              <a:ext uri="{FF2B5EF4-FFF2-40B4-BE49-F238E27FC236}">
                <a16:creationId xmlns:a16="http://schemas.microsoft.com/office/drawing/2014/main" id="{BC6EDE89-AEC8-E37D-ECDE-38C43FE4351B}"/>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74CF21-49D3-52D8-DD91-D642178E2BCF}"/>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F51A6E2F-6502-40D0-B6EE-B32A3BE454B1}" type="slidenum">
              <a:rPr lang="en-US" altLang="en-US"/>
              <a:pPr/>
              <a:t>‹#›</a:t>
            </a:fld>
            <a:endParaRPr lang="en-US" altLang="en-US"/>
          </a:p>
        </p:txBody>
      </p:sp>
    </p:spTree>
    <p:extLst>
      <p:ext uri="{BB962C8B-B14F-4D97-AF65-F5344CB8AC3E}">
        <p14:creationId xmlns:p14="http://schemas.microsoft.com/office/powerpoint/2010/main" val="275516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a:xfrm>
            <a:off x="609600" y="1600201"/>
            <a:ext cx="10972800" cy="4525433"/>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7DD00ACC-A46B-28A2-25C3-937880261555}"/>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532ABA95-7D89-44B2-812A-B64AB76328F2}" type="datetimeFigureOut">
              <a:rPr lang="en-US"/>
              <a:pPr>
                <a:defRPr/>
              </a:pPr>
              <a:t>25-Apr-25</a:t>
            </a:fld>
            <a:endParaRPr lang="en-US"/>
          </a:p>
        </p:txBody>
      </p:sp>
      <p:sp>
        <p:nvSpPr>
          <p:cNvPr id="5" name="Footer Placeholder 4">
            <a:extLst>
              <a:ext uri="{FF2B5EF4-FFF2-40B4-BE49-F238E27FC236}">
                <a16:creationId xmlns:a16="http://schemas.microsoft.com/office/drawing/2014/main" id="{246759F1-BF5C-65E4-2BE6-E9D099CF89C1}"/>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A54B69-4720-0225-040D-2D2F73755C68}"/>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BEC662C7-9BC0-49C3-8F5F-7ACDD61AAD3B}" type="slidenum">
              <a:rPr lang="en-US" altLang="en-US"/>
              <a:pPr/>
              <a:t>‹#›</a:t>
            </a:fld>
            <a:endParaRPr lang="en-US" altLang="en-US"/>
          </a:p>
        </p:txBody>
      </p:sp>
    </p:spTree>
    <p:extLst>
      <p:ext uri="{BB962C8B-B14F-4D97-AF65-F5344CB8AC3E}">
        <p14:creationId xmlns:p14="http://schemas.microsoft.com/office/powerpoint/2010/main" val="160539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a:prstGeom prst="rect">
            <a:avLst/>
          </a:prstGeo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609600" y="206375"/>
            <a:ext cx="8026400" cy="4387851"/>
          </a:xfrm>
          <a:prstGeom prst="rect">
            <a:avLst/>
          </a:prstGeo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43CB695B-8F36-4E90-0A80-1F46BECB0621}"/>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1C9ADDEF-95BC-46F6-AF06-5019F705F06C}" type="datetimeFigureOut">
              <a:rPr lang="en-US"/>
              <a:pPr>
                <a:defRPr/>
              </a:pPr>
              <a:t>25-Apr-25</a:t>
            </a:fld>
            <a:endParaRPr lang="en-US"/>
          </a:p>
        </p:txBody>
      </p:sp>
      <p:sp>
        <p:nvSpPr>
          <p:cNvPr id="5" name="Footer Placeholder 4">
            <a:extLst>
              <a:ext uri="{FF2B5EF4-FFF2-40B4-BE49-F238E27FC236}">
                <a16:creationId xmlns:a16="http://schemas.microsoft.com/office/drawing/2014/main" id="{E0CCB90E-F4B7-9BE0-2EE4-C5537944C6AA}"/>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4D26BA-5212-0925-DD76-21531A353077}"/>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CF20697A-C9A0-4CD2-8F0C-A48372CC4939}" type="slidenum">
              <a:rPr lang="en-US" altLang="en-US"/>
              <a:pPr/>
              <a:t>‹#›</a:t>
            </a:fld>
            <a:endParaRPr lang="en-US" altLang="en-US"/>
          </a:p>
        </p:txBody>
      </p:sp>
    </p:spTree>
    <p:extLst>
      <p:ext uri="{BB962C8B-B14F-4D97-AF65-F5344CB8AC3E}">
        <p14:creationId xmlns:p14="http://schemas.microsoft.com/office/powerpoint/2010/main" val="214052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22F641-6D8E-C977-FA17-A67FBFE98D2A}"/>
              </a:ext>
            </a:extLst>
          </p:cNvPr>
          <p:cNvSpPr>
            <a:spLocks noGrp="1"/>
          </p:cNvSpPr>
          <p:nvPr>
            <p:ph type="title" hasCustomPrompt="1"/>
          </p:nvPr>
        </p:nvSpPr>
        <p:spPr>
          <a:xfrm>
            <a:off x="3978089" y="223932"/>
            <a:ext cx="3175958" cy="546398"/>
          </a:xfrm>
          <a:prstGeom prst="rect">
            <a:avLst/>
          </a:prstGeom>
        </p:spPr>
        <p:txBody>
          <a:bodyPr/>
          <a:lstStyle>
            <a:lvl1pPr>
              <a:defRPr sz="3600">
                <a:latin typeface="Montserrat" pitchFamily="2" charset="0"/>
              </a:defRPr>
            </a:lvl1pPr>
          </a:lstStyle>
          <a:p>
            <a:r>
              <a:rPr lang="en-US" dirty="0"/>
              <a:t>Title text</a:t>
            </a:r>
            <a:endParaRPr lang="en-GB" dirty="0"/>
          </a:p>
        </p:txBody>
      </p:sp>
      <p:sp>
        <p:nvSpPr>
          <p:cNvPr id="12" name="Text Placeholder 8">
            <a:extLst>
              <a:ext uri="{FF2B5EF4-FFF2-40B4-BE49-F238E27FC236}">
                <a16:creationId xmlns:a16="http://schemas.microsoft.com/office/drawing/2014/main" id="{79464EBD-83E9-B42B-200F-130827E92767}"/>
              </a:ext>
            </a:extLst>
          </p:cNvPr>
          <p:cNvSpPr>
            <a:spLocks noGrp="1"/>
          </p:cNvSpPr>
          <p:nvPr>
            <p:ph type="body" sz="quarter" idx="10" hasCustomPrompt="1"/>
          </p:nvPr>
        </p:nvSpPr>
        <p:spPr>
          <a:xfrm>
            <a:off x="3978089" y="827088"/>
            <a:ext cx="3176588" cy="546398"/>
          </a:xfrm>
          <a:prstGeom prst="rect">
            <a:avLst/>
          </a:prstGeom>
        </p:spPr>
        <p:txBody>
          <a:bodyPr/>
          <a:lstStyle>
            <a:lvl1pPr marL="0" indent="0">
              <a:buNone/>
              <a:defRPr sz="3200">
                <a:latin typeface="Montserrat" pitchFamily="2" charset="0"/>
              </a:defRPr>
            </a:lvl1pPr>
          </a:lstStyle>
          <a:p>
            <a:r>
              <a:rPr lang="en-US" sz="2800" dirty="0">
                <a:solidFill>
                  <a:srgbClr val="045174"/>
                </a:solidFill>
              </a:rPr>
              <a:t>Subtitle text</a:t>
            </a:r>
            <a:endParaRPr lang="en-GB" sz="2800" dirty="0">
              <a:solidFill>
                <a:srgbClr val="045174"/>
              </a:solidFill>
            </a:endParaRPr>
          </a:p>
        </p:txBody>
      </p:sp>
      <p:sp>
        <p:nvSpPr>
          <p:cNvPr id="13" name="Text Placeholder 10">
            <a:extLst>
              <a:ext uri="{FF2B5EF4-FFF2-40B4-BE49-F238E27FC236}">
                <a16:creationId xmlns:a16="http://schemas.microsoft.com/office/drawing/2014/main" id="{CBEC45B6-3DF2-A9CC-F13E-03F341AF2AD7}"/>
              </a:ext>
            </a:extLst>
          </p:cNvPr>
          <p:cNvSpPr>
            <a:spLocks noGrp="1"/>
          </p:cNvSpPr>
          <p:nvPr>
            <p:ph type="body" sz="quarter" idx="11" hasCustomPrompt="1"/>
          </p:nvPr>
        </p:nvSpPr>
        <p:spPr>
          <a:xfrm>
            <a:off x="3978089" y="1458744"/>
            <a:ext cx="3175958" cy="531346"/>
          </a:xfrm>
          <a:prstGeom prst="rect">
            <a:avLst/>
          </a:prstGeom>
        </p:spPr>
        <p:txBody>
          <a:bodyPr/>
          <a:lstStyle>
            <a:lvl1pPr marL="0" indent="0">
              <a:buNone/>
              <a:defRPr/>
            </a:lvl1pPr>
          </a:lstStyle>
          <a:p>
            <a:r>
              <a:rPr lang="en-US" sz="2800" dirty="0">
                <a:solidFill>
                  <a:srgbClr val="045174"/>
                </a:solidFill>
                <a:latin typeface="Open Sans" pitchFamily="2" charset="0"/>
                <a:ea typeface="Open Sans" pitchFamily="2" charset="0"/>
                <a:cs typeface="Open Sans" pitchFamily="2" charset="0"/>
              </a:rPr>
              <a:t>Body text</a:t>
            </a:r>
            <a:endParaRPr lang="en-GB" sz="2800" dirty="0">
              <a:solidFill>
                <a:srgbClr val="045174"/>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30357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80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22F641-6D8E-C977-FA17-A67FBFE98D2A}"/>
              </a:ext>
            </a:extLst>
          </p:cNvPr>
          <p:cNvSpPr>
            <a:spLocks noGrp="1"/>
          </p:cNvSpPr>
          <p:nvPr>
            <p:ph type="title" hasCustomPrompt="1"/>
          </p:nvPr>
        </p:nvSpPr>
        <p:spPr>
          <a:xfrm>
            <a:off x="3978089" y="223932"/>
            <a:ext cx="3175958" cy="546398"/>
          </a:xfrm>
          <a:prstGeom prst="rect">
            <a:avLst/>
          </a:prstGeom>
        </p:spPr>
        <p:txBody>
          <a:bodyPr/>
          <a:lstStyle>
            <a:lvl1pPr>
              <a:defRPr sz="3600">
                <a:latin typeface="Montserrat" pitchFamily="2" charset="0"/>
              </a:defRPr>
            </a:lvl1pPr>
          </a:lstStyle>
          <a:p>
            <a:r>
              <a:rPr lang="en-US" dirty="0"/>
              <a:t>Title text</a:t>
            </a:r>
            <a:endParaRPr lang="en-GB" dirty="0"/>
          </a:p>
        </p:txBody>
      </p:sp>
      <p:sp>
        <p:nvSpPr>
          <p:cNvPr id="12" name="Text Placeholder 8">
            <a:extLst>
              <a:ext uri="{FF2B5EF4-FFF2-40B4-BE49-F238E27FC236}">
                <a16:creationId xmlns:a16="http://schemas.microsoft.com/office/drawing/2014/main" id="{79464EBD-83E9-B42B-200F-130827E92767}"/>
              </a:ext>
            </a:extLst>
          </p:cNvPr>
          <p:cNvSpPr>
            <a:spLocks noGrp="1"/>
          </p:cNvSpPr>
          <p:nvPr>
            <p:ph type="body" sz="quarter" idx="10" hasCustomPrompt="1"/>
          </p:nvPr>
        </p:nvSpPr>
        <p:spPr>
          <a:xfrm>
            <a:off x="3978089" y="827088"/>
            <a:ext cx="3176588" cy="546398"/>
          </a:xfrm>
          <a:prstGeom prst="rect">
            <a:avLst/>
          </a:prstGeom>
        </p:spPr>
        <p:txBody>
          <a:bodyPr/>
          <a:lstStyle>
            <a:lvl1pPr marL="0" indent="0">
              <a:buNone/>
              <a:defRPr sz="3200">
                <a:latin typeface="Montserrat" pitchFamily="2" charset="0"/>
              </a:defRPr>
            </a:lvl1pPr>
          </a:lstStyle>
          <a:p>
            <a:r>
              <a:rPr lang="en-US" sz="2800" dirty="0">
                <a:solidFill>
                  <a:srgbClr val="045174"/>
                </a:solidFill>
              </a:rPr>
              <a:t>Subtitle text</a:t>
            </a:r>
            <a:endParaRPr lang="en-GB" sz="2800" dirty="0">
              <a:solidFill>
                <a:srgbClr val="045174"/>
              </a:solidFill>
            </a:endParaRPr>
          </a:p>
        </p:txBody>
      </p:sp>
      <p:sp>
        <p:nvSpPr>
          <p:cNvPr id="13" name="Text Placeholder 10">
            <a:extLst>
              <a:ext uri="{FF2B5EF4-FFF2-40B4-BE49-F238E27FC236}">
                <a16:creationId xmlns:a16="http://schemas.microsoft.com/office/drawing/2014/main" id="{CBEC45B6-3DF2-A9CC-F13E-03F341AF2AD7}"/>
              </a:ext>
            </a:extLst>
          </p:cNvPr>
          <p:cNvSpPr>
            <a:spLocks noGrp="1"/>
          </p:cNvSpPr>
          <p:nvPr>
            <p:ph type="body" sz="quarter" idx="11" hasCustomPrompt="1"/>
          </p:nvPr>
        </p:nvSpPr>
        <p:spPr>
          <a:xfrm>
            <a:off x="3978089" y="1458744"/>
            <a:ext cx="3175958" cy="531346"/>
          </a:xfrm>
          <a:prstGeom prst="rect">
            <a:avLst/>
          </a:prstGeom>
        </p:spPr>
        <p:txBody>
          <a:bodyPr/>
          <a:lstStyle>
            <a:lvl1pPr marL="0" indent="0">
              <a:buNone/>
              <a:defRPr/>
            </a:lvl1pPr>
          </a:lstStyle>
          <a:p>
            <a:r>
              <a:rPr lang="en-US" sz="2800" dirty="0">
                <a:solidFill>
                  <a:srgbClr val="045174"/>
                </a:solidFill>
                <a:latin typeface="Open Sans" pitchFamily="2" charset="0"/>
                <a:ea typeface="Open Sans" pitchFamily="2" charset="0"/>
                <a:cs typeface="Open Sans" pitchFamily="2" charset="0"/>
              </a:rPr>
              <a:t>Body text</a:t>
            </a:r>
            <a:endParaRPr lang="en-GB" sz="2800" dirty="0">
              <a:solidFill>
                <a:srgbClr val="045174"/>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9722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s-ES_tradnl"/>
              <a:t>Click to edit Master title style</a:t>
            </a:r>
            <a:endParaRPr lang="en-US"/>
          </a:p>
        </p:txBody>
      </p:sp>
      <p:sp>
        <p:nvSpPr>
          <p:cNvPr id="3" name="Content Placeholder 2"/>
          <p:cNvSpPr>
            <a:spLocks noGrp="1"/>
          </p:cNvSpPr>
          <p:nvPr>
            <p:ph idx="1"/>
          </p:nvPr>
        </p:nvSpPr>
        <p:spPr>
          <a:xfrm>
            <a:off x="609600" y="1600201"/>
            <a:ext cx="10972800" cy="4525433"/>
          </a:xfrm>
          <a:prstGeom prst="rect">
            <a:avLst/>
          </a:prstGeo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AA2806AA-D9D1-6C0B-073A-04EEF2113B0E}"/>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DA28842A-4D37-45D4-BF08-D8E713BFF3D1}" type="datetimeFigureOut">
              <a:rPr lang="en-US"/>
              <a:pPr>
                <a:defRPr/>
              </a:pPr>
              <a:t>25-Apr-25</a:t>
            </a:fld>
            <a:endParaRPr lang="en-US"/>
          </a:p>
        </p:txBody>
      </p:sp>
      <p:sp>
        <p:nvSpPr>
          <p:cNvPr id="5" name="Footer Placeholder 4">
            <a:extLst>
              <a:ext uri="{FF2B5EF4-FFF2-40B4-BE49-F238E27FC236}">
                <a16:creationId xmlns:a16="http://schemas.microsoft.com/office/drawing/2014/main" id="{27F3E152-A89B-6901-DDAD-6875329F6A88}"/>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C7B8D7-2841-8D53-E9FF-CFE1CE2A67B5}"/>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43AF263F-6F03-4725-902D-9019122C8D78}" type="slidenum">
              <a:rPr lang="en-US" altLang="en-US"/>
              <a:pPr/>
              <a:t>‹#›</a:t>
            </a:fld>
            <a:endParaRPr lang="en-US" altLang="en-US"/>
          </a:p>
        </p:txBody>
      </p:sp>
    </p:spTree>
    <p:extLst>
      <p:ext uri="{BB962C8B-B14F-4D97-AF65-F5344CB8AC3E}">
        <p14:creationId xmlns:p14="http://schemas.microsoft.com/office/powerpoint/2010/main" val="328616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s-ES_tradnl"/>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a:t>Click to edit Master text styles</a:t>
            </a:r>
          </a:p>
        </p:txBody>
      </p:sp>
      <p:sp>
        <p:nvSpPr>
          <p:cNvPr id="4" name="Date Placeholder 3">
            <a:extLst>
              <a:ext uri="{FF2B5EF4-FFF2-40B4-BE49-F238E27FC236}">
                <a16:creationId xmlns:a16="http://schemas.microsoft.com/office/drawing/2014/main" id="{F6C2F074-F845-7A42-15D6-7D92E9CF03EC}"/>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F3079F48-F167-4C76-9D67-987E1C356B1C}" type="datetimeFigureOut">
              <a:rPr lang="en-US"/>
              <a:pPr>
                <a:defRPr/>
              </a:pPr>
              <a:t>25-Apr-25</a:t>
            </a:fld>
            <a:endParaRPr lang="en-US"/>
          </a:p>
        </p:txBody>
      </p:sp>
      <p:sp>
        <p:nvSpPr>
          <p:cNvPr id="5" name="Footer Placeholder 4">
            <a:extLst>
              <a:ext uri="{FF2B5EF4-FFF2-40B4-BE49-F238E27FC236}">
                <a16:creationId xmlns:a16="http://schemas.microsoft.com/office/drawing/2014/main" id="{B9C69E99-0532-BCEE-F0F1-0B4F0503342E}"/>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69DA92-26A7-7B82-5DA5-BDEADA3F13E1}"/>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0D5ADA3E-743D-40C6-845D-F27A3F51DA59}" type="slidenum">
              <a:rPr lang="en-US" altLang="en-US"/>
              <a:pPr/>
              <a:t>‹#›</a:t>
            </a:fld>
            <a:endParaRPr lang="en-US" altLang="en-US"/>
          </a:p>
        </p:txBody>
      </p:sp>
    </p:spTree>
    <p:extLst>
      <p:ext uri="{BB962C8B-B14F-4D97-AF65-F5344CB8AC3E}">
        <p14:creationId xmlns:p14="http://schemas.microsoft.com/office/powerpoint/2010/main" val="390478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s-ES_tradnl"/>
              <a:t>Click to edit Master title style</a:t>
            </a:r>
            <a:endParaRPr lang="en-US"/>
          </a:p>
        </p:txBody>
      </p:sp>
      <p:sp>
        <p:nvSpPr>
          <p:cNvPr id="3" name="Content Placeholder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3">
            <a:extLst>
              <a:ext uri="{FF2B5EF4-FFF2-40B4-BE49-F238E27FC236}">
                <a16:creationId xmlns:a16="http://schemas.microsoft.com/office/drawing/2014/main" id="{D5871293-6382-1EC8-AF4A-C1D978268853}"/>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FBBBB68A-A38E-4EE9-9633-872CC9B5EF69}" type="datetimeFigureOut">
              <a:rPr lang="en-US"/>
              <a:pPr>
                <a:defRPr/>
              </a:pPr>
              <a:t>25-Apr-25</a:t>
            </a:fld>
            <a:endParaRPr lang="en-US"/>
          </a:p>
        </p:txBody>
      </p:sp>
      <p:sp>
        <p:nvSpPr>
          <p:cNvPr id="6" name="Footer Placeholder 4">
            <a:extLst>
              <a:ext uri="{FF2B5EF4-FFF2-40B4-BE49-F238E27FC236}">
                <a16:creationId xmlns:a16="http://schemas.microsoft.com/office/drawing/2014/main" id="{AF5F9038-D125-A892-3B5C-3F3701A2FA51}"/>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3B1CBD-A35B-F9A2-34C9-DFC0E587307B}"/>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6191260B-A84B-4E63-BD00-1FD1A8CE119B}" type="slidenum">
              <a:rPr lang="en-US" altLang="en-US"/>
              <a:pPr/>
              <a:t>‹#›</a:t>
            </a:fld>
            <a:endParaRPr lang="en-US" altLang="en-US"/>
          </a:p>
        </p:txBody>
      </p:sp>
    </p:spTree>
    <p:extLst>
      <p:ext uri="{BB962C8B-B14F-4D97-AF65-F5344CB8AC3E}">
        <p14:creationId xmlns:p14="http://schemas.microsoft.com/office/powerpoint/2010/main" val="269873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3">
            <a:extLst>
              <a:ext uri="{FF2B5EF4-FFF2-40B4-BE49-F238E27FC236}">
                <a16:creationId xmlns:a16="http://schemas.microsoft.com/office/drawing/2014/main" id="{9F98DB45-B71B-AD46-08C4-607659E542FB}"/>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17117FA5-3BB6-4DAB-902A-332F17A86893}" type="datetimeFigureOut">
              <a:rPr lang="en-US"/>
              <a:pPr>
                <a:defRPr/>
              </a:pPr>
              <a:t>25-Apr-25</a:t>
            </a:fld>
            <a:endParaRPr lang="en-US"/>
          </a:p>
        </p:txBody>
      </p:sp>
      <p:sp>
        <p:nvSpPr>
          <p:cNvPr id="8" name="Footer Placeholder 4">
            <a:extLst>
              <a:ext uri="{FF2B5EF4-FFF2-40B4-BE49-F238E27FC236}">
                <a16:creationId xmlns:a16="http://schemas.microsoft.com/office/drawing/2014/main" id="{4894557A-8563-782F-3445-1747D613F56F}"/>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628E4B-41A0-37A1-3859-CC094DEB013E}"/>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33F19AD3-EB31-429B-A038-2941234CC00F}" type="slidenum">
              <a:rPr lang="en-US" altLang="en-US"/>
              <a:pPr/>
              <a:t>‹#›</a:t>
            </a:fld>
            <a:endParaRPr lang="en-US" altLang="en-US"/>
          </a:p>
        </p:txBody>
      </p:sp>
    </p:spTree>
    <p:extLst>
      <p:ext uri="{BB962C8B-B14F-4D97-AF65-F5344CB8AC3E}">
        <p14:creationId xmlns:p14="http://schemas.microsoft.com/office/powerpoint/2010/main" val="142634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s-ES_tradnl"/>
              <a:t>Click to edit Master title style</a:t>
            </a:r>
            <a:endParaRPr lang="en-US"/>
          </a:p>
        </p:txBody>
      </p:sp>
      <p:sp>
        <p:nvSpPr>
          <p:cNvPr id="3" name="Date Placeholder 3">
            <a:extLst>
              <a:ext uri="{FF2B5EF4-FFF2-40B4-BE49-F238E27FC236}">
                <a16:creationId xmlns:a16="http://schemas.microsoft.com/office/drawing/2014/main" id="{1A6DFD04-FC70-D528-1CCA-E402FD213AE9}"/>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9627ACDB-E165-44C1-B7EA-B4ACE0D395F1}" type="datetimeFigureOut">
              <a:rPr lang="en-US"/>
              <a:pPr>
                <a:defRPr/>
              </a:pPr>
              <a:t>25-Apr-25</a:t>
            </a:fld>
            <a:endParaRPr lang="en-US"/>
          </a:p>
        </p:txBody>
      </p:sp>
      <p:sp>
        <p:nvSpPr>
          <p:cNvPr id="4" name="Footer Placeholder 4">
            <a:extLst>
              <a:ext uri="{FF2B5EF4-FFF2-40B4-BE49-F238E27FC236}">
                <a16:creationId xmlns:a16="http://schemas.microsoft.com/office/drawing/2014/main" id="{B939485F-187E-F661-66E4-4ADAF66EE32C}"/>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6A8EC57-0F85-5546-6708-537EF4A88F24}"/>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0983BA34-5A1A-4BD7-9564-A6D4CD2CB9E6}" type="slidenum">
              <a:rPr lang="en-US" altLang="en-US"/>
              <a:pPr/>
              <a:t>‹#›</a:t>
            </a:fld>
            <a:endParaRPr lang="en-US" altLang="en-US"/>
          </a:p>
        </p:txBody>
      </p:sp>
    </p:spTree>
    <p:extLst>
      <p:ext uri="{BB962C8B-B14F-4D97-AF65-F5344CB8AC3E}">
        <p14:creationId xmlns:p14="http://schemas.microsoft.com/office/powerpoint/2010/main" val="396358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7338D8-9069-6695-A4C7-7F5E105CF3A4}"/>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6DA73756-863B-4DE2-B7F1-7AC0A53E2822}" type="datetimeFigureOut">
              <a:rPr lang="en-US"/>
              <a:pPr>
                <a:defRPr/>
              </a:pPr>
              <a:t>25-Apr-25</a:t>
            </a:fld>
            <a:endParaRPr lang="en-US"/>
          </a:p>
        </p:txBody>
      </p:sp>
      <p:sp>
        <p:nvSpPr>
          <p:cNvPr id="3" name="Footer Placeholder 4">
            <a:extLst>
              <a:ext uri="{FF2B5EF4-FFF2-40B4-BE49-F238E27FC236}">
                <a16:creationId xmlns:a16="http://schemas.microsoft.com/office/drawing/2014/main" id="{A9B46827-CB88-1195-FC72-4777EF680841}"/>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1AF2BB-199F-D055-8052-786BFA36B408}"/>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CDEE71E3-B6B7-44EF-A6D8-B6E4695A2193}" type="slidenum">
              <a:rPr lang="en-US" altLang="en-US"/>
              <a:pPr/>
              <a:t>‹#›</a:t>
            </a:fld>
            <a:endParaRPr lang="en-US" altLang="en-US"/>
          </a:p>
        </p:txBody>
      </p:sp>
    </p:spTree>
    <p:extLst>
      <p:ext uri="{BB962C8B-B14F-4D97-AF65-F5344CB8AC3E}">
        <p14:creationId xmlns:p14="http://schemas.microsoft.com/office/powerpoint/2010/main" val="269058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s-ES_tradnl"/>
              <a:t>Click to edit Master title style</a:t>
            </a:r>
            <a:endParaRPr lang="en-US"/>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Click to edit Master text styles</a:t>
            </a:r>
          </a:p>
        </p:txBody>
      </p:sp>
      <p:sp>
        <p:nvSpPr>
          <p:cNvPr id="5" name="Date Placeholder 3">
            <a:extLst>
              <a:ext uri="{FF2B5EF4-FFF2-40B4-BE49-F238E27FC236}">
                <a16:creationId xmlns:a16="http://schemas.microsoft.com/office/drawing/2014/main" id="{548ACA7C-0EFE-958F-695A-648D06A4497E}"/>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791C2C20-A652-40CA-9189-6BB91FCB101F}" type="datetimeFigureOut">
              <a:rPr lang="en-US"/>
              <a:pPr>
                <a:defRPr/>
              </a:pPr>
              <a:t>25-Apr-25</a:t>
            </a:fld>
            <a:endParaRPr lang="en-US"/>
          </a:p>
        </p:txBody>
      </p:sp>
      <p:sp>
        <p:nvSpPr>
          <p:cNvPr id="6" name="Footer Placeholder 4">
            <a:extLst>
              <a:ext uri="{FF2B5EF4-FFF2-40B4-BE49-F238E27FC236}">
                <a16:creationId xmlns:a16="http://schemas.microsoft.com/office/drawing/2014/main" id="{BF1BDE2E-C811-4C11-A05E-EC52B08649BB}"/>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8DC2D2-1FC8-AEDC-DC87-F4A5BAC8250B}"/>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35C94DBD-8343-4591-A901-1CA248037EAB}" type="slidenum">
              <a:rPr lang="en-US" altLang="en-US"/>
              <a:pPr/>
              <a:t>‹#›</a:t>
            </a:fld>
            <a:endParaRPr lang="en-US" altLang="en-US"/>
          </a:p>
        </p:txBody>
      </p:sp>
    </p:spTree>
    <p:extLst>
      <p:ext uri="{BB962C8B-B14F-4D97-AF65-F5344CB8AC3E}">
        <p14:creationId xmlns:p14="http://schemas.microsoft.com/office/powerpoint/2010/main" val="184464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s-ES_tradnl"/>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Click to edit Master text styles</a:t>
            </a:r>
          </a:p>
        </p:txBody>
      </p:sp>
      <p:sp>
        <p:nvSpPr>
          <p:cNvPr id="5" name="Date Placeholder 3">
            <a:extLst>
              <a:ext uri="{FF2B5EF4-FFF2-40B4-BE49-F238E27FC236}">
                <a16:creationId xmlns:a16="http://schemas.microsoft.com/office/drawing/2014/main" id="{C43CD6E5-B5AA-EBA7-79A0-501FAE2AFB75}"/>
              </a:ext>
            </a:extLst>
          </p:cNvPr>
          <p:cNvSpPr>
            <a:spLocks noGrp="1"/>
          </p:cNvSpPr>
          <p:nvPr>
            <p:ph type="dt" sz="half" idx="10"/>
          </p:nvPr>
        </p:nvSpPr>
        <p:spPr>
          <a:xfrm>
            <a:off x="609600" y="6356351"/>
            <a:ext cx="2844800" cy="366183"/>
          </a:xfrm>
          <a:prstGeom prst="rect">
            <a:avLst/>
          </a:prstGeom>
        </p:spPr>
        <p:txBody>
          <a:bodyPr/>
          <a:lstStyle>
            <a:lvl1pPr>
              <a:defRPr/>
            </a:lvl1pPr>
          </a:lstStyle>
          <a:p>
            <a:pPr>
              <a:defRPr/>
            </a:pPr>
            <a:fld id="{65F8840C-B330-41D6-9817-E1A3020E621E}" type="datetimeFigureOut">
              <a:rPr lang="en-US"/>
              <a:pPr>
                <a:defRPr/>
              </a:pPr>
              <a:t>25-Apr-25</a:t>
            </a:fld>
            <a:endParaRPr lang="en-US"/>
          </a:p>
        </p:txBody>
      </p:sp>
      <p:sp>
        <p:nvSpPr>
          <p:cNvPr id="6" name="Footer Placeholder 4">
            <a:extLst>
              <a:ext uri="{FF2B5EF4-FFF2-40B4-BE49-F238E27FC236}">
                <a16:creationId xmlns:a16="http://schemas.microsoft.com/office/drawing/2014/main" id="{8952E256-255C-E343-9B9A-0A68D9CCCB3B}"/>
              </a:ext>
            </a:extLst>
          </p:cNvPr>
          <p:cNvSpPr>
            <a:spLocks noGrp="1"/>
          </p:cNvSpPr>
          <p:nvPr>
            <p:ph type="ftr" sz="quarter" idx="11"/>
          </p:nvPr>
        </p:nvSpPr>
        <p:spPr>
          <a:xfrm>
            <a:off x="4165600" y="6356351"/>
            <a:ext cx="3860800" cy="366183"/>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D8D85A-469A-7F6F-9B92-F439D6430C07}"/>
              </a:ext>
            </a:extLst>
          </p:cNvPr>
          <p:cNvSpPr>
            <a:spLocks noGrp="1"/>
          </p:cNvSpPr>
          <p:nvPr>
            <p:ph type="sldNum" sz="quarter" idx="12"/>
          </p:nvPr>
        </p:nvSpPr>
        <p:spPr>
          <a:xfrm>
            <a:off x="8737600" y="6356351"/>
            <a:ext cx="2844800" cy="366183"/>
          </a:xfrm>
          <a:prstGeom prst="rect">
            <a:avLst/>
          </a:prstGeom>
        </p:spPr>
        <p:txBody>
          <a:bodyPr/>
          <a:lstStyle>
            <a:lvl1pPr>
              <a:defRPr/>
            </a:lvl1pPr>
          </a:lstStyle>
          <a:p>
            <a:fld id="{4B308CC3-1739-46B8-92A7-D26984A60E28}" type="slidenum">
              <a:rPr lang="en-US" altLang="en-US"/>
              <a:pPr/>
              <a:t>‹#›</a:t>
            </a:fld>
            <a:endParaRPr lang="en-US" altLang="en-US"/>
          </a:p>
        </p:txBody>
      </p:sp>
    </p:spTree>
    <p:extLst>
      <p:ext uri="{BB962C8B-B14F-4D97-AF65-F5344CB8AC3E}">
        <p14:creationId xmlns:p14="http://schemas.microsoft.com/office/powerpoint/2010/main" val="197114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895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ctr" defTabSz="609585" rtl="0" eaLnBrk="0" fontAlgn="base" hangingPunct="0">
        <a:spcBef>
          <a:spcPct val="0"/>
        </a:spcBef>
        <a:spcAft>
          <a:spcPct val="0"/>
        </a:spcAft>
        <a:defRPr sz="5867" kern="1200">
          <a:solidFill>
            <a:schemeClr val="tx1"/>
          </a:solidFill>
          <a:latin typeface="+mj-lt"/>
          <a:ea typeface="+mj-ea"/>
          <a:cs typeface="+mj-cs"/>
        </a:defRPr>
      </a:lvl1pPr>
      <a:lvl2pPr algn="ctr" defTabSz="609585" rtl="0" eaLnBrk="0" fontAlgn="base" hangingPunct="0">
        <a:spcBef>
          <a:spcPct val="0"/>
        </a:spcBef>
        <a:spcAft>
          <a:spcPct val="0"/>
        </a:spcAft>
        <a:defRPr sz="5867">
          <a:solidFill>
            <a:schemeClr val="tx1"/>
          </a:solidFill>
          <a:latin typeface="Calibri" pitchFamily="34" charset="0"/>
        </a:defRPr>
      </a:lvl2pPr>
      <a:lvl3pPr algn="ctr" defTabSz="609585" rtl="0" eaLnBrk="0" fontAlgn="base" hangingPunct="0">
        <a:spcBef>
          <a:spcPct val="0"/>
        </a:spcBef>
        <a:spcAft>
          <a:spcPct val="0"/>
        </a:spcAft>
        <a:defRPr sz="5867">
          <a:solidFill>
            <a:schemeClr val="tx1"/>
          </a:solidFill>
          <a:latin typeface="Calibri" pitchFamily="34" charset="0"/>
        </a:defRPr>
      </a:lvl3pPr>
      <a:lvl4pPr algn="ctr" defTabSz="609585" rtl="0" eaLnBrk="0" fontAlgn="base" hangingPunct="0">
        <a:spcBef>
          <a:spcPct val="0"/>
        </a:spcBef>
        <a:spcAft>
          <a:spcPct val="0"/>
        </a:spcAft>
        <a:defRPr sz="5867">
          <a:solidFill>
            <a:schemeClr val="tx1"/>
          </a:solidFill>
          <a:latin typeface="Calibri" pitchFamily="34" charset="0"/>
        </a:defRPr>
      </a:lvl4pPr>
      <a:lvl5pPr algn="ctr" defTabSz="609585" rtl="0" eaLnBrk="0" fontAlgn="base" hangingPunct="0">
        <a:spcBef>
          <a:spcPct val="0"/>
        </a:spcBef>
        <a:spcAft>
          <a:spcPct val="0"/>
        </a:spcAft>
        <a:defRPr sz="5867">
          <a:solidFill>
            <a:schemeClr val="tx1"/>
          </a:solidFill>
          <a:latin typeface="Calibri" pitchFamily="34" charset="0"/>
        </a:defRPr>
      </a:lvl5pPr>
      <a:lvl6pPr marL="609585" algn="ctr" defTabSz="609585" rtl="0" fontAlgn="base">
        <a:spcBef>
          <a:spcPct val="0"/>
        </a:spcBef>
        <a:spcAft>
          <a:spcPct val="0"/>
        </a:spcAft>
        <a:defRPr sz="5867">
          <a:solidFill>
            <a:schemeClr val="tx1"/>
          </a:solidFill>
          <a:latin typeface="Calibri" pitchFamily="34" charset="0"/>
        </a:defRPr>
      </a:lvl6pPr>
      <a:lvl7pPr marL="1219170" algn="ctr" defTabSz="609585" rtl="0" fontAlgn="base">
        <a:spcBef>
          <a:spcPct val="0"/>
        </a:spcBef>
        <a:spcAft>
          <a:spcPct val="0"/>
        </a:spcAft>
        <a:defRPr sz="5867">
          <a:solidFill>
            <a:schemeClr val="tx1"/>
          </a:solidFill>
          <a:latin typeface="Calibri" pitchFamily="34" charset="0"/>
        </a:defRPr>
      </a:lvl7pPr>
      <a:lvl8pPr marL="1828754" algn="ctr" defTabSz="609585" rtl="0" fontAlgn="base">
        <a:spcBef>
          <a:spcPct val="0"/>
        </a:spcBef>
        <a:spcAft>
          <a:spcPct val="0"/>
        </a:spcAft>
        <a:defRPr sz="5867">
          <a:solidFill>
            <a:schemeClr val="tx1"/>
          </a:solidFill>
          <a:latin typeface="Calibri" pitchFamily="34" charset="0"/>
        </a:defRPr>
      </a:lvl8pPr>
      <a:lvl9pPr marL="2438339" algn="ctr" defTabSz="609585" rtl="0" fontAlgn="base">
        <a:spcBef>
          <a:spcPct val="0"/>
        </a:spcBef>
        <a:spcAft>
          <a:spcPct val="0"/>
        </a:spcAft>
        <a:defRPr sz="5867">
          <a:solidFill>
            <a:schemeClr val="tx1"/>
          </a:solidFill>
          <a:latin typeface="Calibri" pitchFamily="34"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6C1497-EA25-7CEC-D0D7-C675F16C32E9}"/>
              </a:ext>
            </a:extLst>
          </p:cNvPr>
          <p:cNvSpPr/>
          <p:nvPr userDrawn="1"/>
        </p:nvSpPr>
        <p:spPr>
          <a:xfrm>
            <a:off x="0" y="6317052"/>
            <a:ext cx="12192000" cy="531841"/>
          </a:xfrm>
          <a:prstGeom prst="rect">
            <a:avLst/>
          </a:prstGeom>
          <a:solidFill>
            <a:srgbClr val="D89C6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41132E99-0BE6-D508-3F0F-3C145CF27BD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0000" t="13333" r="20000" b="-6770"/>
          <a:stretch/>
        </p:blipFill>
        <p:spPr>
          <a:xfrm>
            <a:off x="101600" y="88900"/>
            <a:ext cx="626631" cy="932656"/>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F365627A-3AF0-F1A1-7BF4-B106C760E5C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3339"/>
          <a:stretch/>
        </p:blipFill>
        <p:spPr>
          <a:xfrm>
            <a:off x="10747142" y="6347590"/>
            <a:ext cx="1343258" cy="510410"/>
          </a:xfrm>
          <a:prstGeom prst="rect">
            <a:avLst/>
          </a:prstGeom>
        </p:spPr>
      </p:pic>
      <p:cxnSp>
        <p:nvCxnSpPr>
          <p:cNvPr id="17" name="Straight Connector 16">
            <a:extLst>
              <a:ext uri="{FF2B5EF4-FFF2-40B4-BE49-F238E27FC236}">
                <a16:creationId xmlns:a16="http://schemas.microsoft.com/office/drawing/2014/main" id="{812E944C-AF9F-4BD8-D99C-A8267B1F6DC4}"/>
              </a:ext>
            </a:extLst>
          </p:cNvPr>
          <p:cNvCxnSpPr>
            <a:cxnSpLocks/>
          </p:cNvCxnSpPr>
          <p:nvPr userDrawn="1"/>
        </p:nvCxnSpPr>
        <p:spPr>
          <a:xfrm>
            <a:off x="0" y="6326159"/>
            <a:ext cx="12192000" cy="0"/>
          </a:xfrm>
          <a:prstGeom prst="line">
            <a:avLst/>
          </a:prstGeom>
          <a:ln w="19050">
            <a:solidFill>
              <a:srgbClr val="D89C60"/>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FCD2CF92-000E-F3B3-C93B-A470003204F8}"/>
              </a:ext>
            </a:extLst>
          </p:cNvPr>
          <p:cNvGrpSpPr/>
          <p:nvPr userDrawn="1"/>
        </p:nvGrpSpPr>
        <p:grpSpPr>
          <a:xfrm>
            <a:off x="103391" y="6356696"/>
            <a:ext cx="2991176" cy="492197"/>
            <a:chOff x="103391" y="6356696"/>
            <a:chExt cx="2991176" cy="492197"/>
          </a:xfrm>
        </p:grpSpPr>
        <p:pic>
          <p:nvPicPr>
            <p:cNvPr id="4" name="Graphic 3">
              <a:extLst>
                <a:ext uri="{FF2B5EF4-FFF2-40B4-BE49-F238E27FC236}">
                  <a16:creationId xmlns:a16="http://schemas.microsoft.com/office/drawing/2014/main" id="{C518A566-A581-BD28-16A1-8F69DFEA619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6909"/>
            <a:stretch/>
          </p:blipFill>
          <p:spPr>
            <a:xfrm>
              <a:off x="103391" y="6356696"/>
              <a:ext cx="1343259" cy="492197"/>
            </a:xfrm>
            <a:prstGeom prst="rect">
              <a:avLst/>
            </a:prstGeom>
          </p:spPr>
        </p:pic>
        <p:sp>
          <p:nvSpPr>
            <p:cNvPr id="5" name="TextBox 4">
              <a:extLst>
                <a:ext uri="{FF2B5EF4-FFF2-40B4-BE49-F238E27FC236}">
                  <a16:creationId xmlns:a16="http://schemas.microsoft.com/office/drawing/2014/main" id="{8E2B1486-324A-3945-B1BF-C3EFDD11D31C}"/>
                </a:ext>
              </a:extLst>
            </p:cNvPr>
            <p:cNvSpPr txBox="1"/>
            <p:nvPr userDrawn="1"/>
          </p:nvSpPr>
          <p:spPr>
            <a:xfrm>
              <a:off x="1446650" y="6479561"/>
              <a:ext cx="1647917" cy="369332"/>
            </a:xfrm>
            <a:prstGeom prst="rect">
              <a:avLst/>
            </a:prstGeom>
            <a:noFill/>
          </p:spPr>
          <p:txBody>
            <a:bodyPr wrap="square" lIns="0" tIns="0" rIns="0" bIns="0" rtlCol="0" anchor="ctr" anchorCtr="0">
              <a:spAutoFit/>
            </a:bodyPr>
            <a:lstStyle/>
            <a:p>
              <a:r>
                <a:rPr lang="en-GB" sz="2400" dirty="0" err="1">
                  <a:latin typeface="Montserrat" panose="00000500000000000000" pitchFamily="2" charset="0"/>
                </a:rPr>
                <a:t>Carib</a:t>
              </a:r>
              <a:r>
                <a:rPr lang="en-GB" sz="2400" dirty="0" err="1">
                  <a:latin typeface="Montserrat SemiBold" panose="00000700000000000000" pitchFamily="2" charset="0"/>
                </a:rPr>
                <a:t>Data</a:t>
              </a:r>
              <a:endParaRPr lang="en-US" dirty="0">
                <a:latin typeface="Montserrat SemiBold" panose="00000700000000000000" pitchFamily="2" charset="0"/>
              </a:endParaRPr>
            </a:p>
          </p:txBody>
        </p:sp>
      </p:grpSp>
    </p:spTree>
    <p:extLst>
      <p:ext uri="{BB962C8B-B14F-4D97-AF65-F5344CB8AC3E}">
        <p14:creationId xmlns:p14="http://schemas.microsoft.com/office/powerpoint/2010/main" val="3900760411"/>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11.xml"/><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emf"/><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image" Target="../media/image5.jpg"/><Relationship Id="rId5" Type="http://schemas.openxmlformats.org/officeDocument/2006/relationships/image" Target="../media/image20.emf"/><Relationship Id="rId10" Type="http://schemas.openxmlformats.org/officeDocument/2006/relationships/image" Target="../media/image1.png"/><Relationship Id="rId4" Type="http://schemas.openxmlformats.org/officeDocument/2006/relationships/image" Target="../media/image19.emf"/><Relationship Id="rId9"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0" y="105490"/>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4779A3"/>
                </a:solidFill>
                <a:effectLst/>
                <a:uLnTx/>
                <a:uFillTx/>
                <a:latin typeface="Calibri" pitchFamily="34" charset="0"/>
                <a:ea typeface="ヒラギノ角ゴ Pro W3"/>
                <a:cs typeface="Calibri" pitchFamily="34" charset="0"/>
              </a:rPr>
              <a:t> </a:t>
            </a:r>
            <a:endParaRPr kumimoji="0" lang="en-US" sz="1800" b="0" i="0" u="none" strike="noStrike" kern="1200" cap="none" spc="0" normalizeH="0" baseline="0" noProof="0">
              <a:ln>
                <a:noFill/>
              </a:ln>
              <a:solidFill>
                <a:srgbClr val="4779A3"/>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058A5F30-66C2-EA01-B252-18BB1784EEF5}"/>
              </a:ext>
            </a:extLst>
          </p:cNvPr>
          <p:cNvSpPr txBox="1"/>
          <p:nvPr/>
        </p:nvSpPr>
        <p:spPr>
          <a:xfrm>
            <a:off x="3314700" y="2895601"/>
            <a:ext cx="8618011" cy="584775"/>
          </a:xfrm>
          <a:prstGeom prst="rect">
            <a:avLst/>
          </a:prstGeom>
          <a:noFill/>
        </p:spPr>
        <p:txBody>
          <a:bodyPr wrap="square" rtlCol="0">
            <a:spAutoFit/>
          </a:bodyPr>
          <a:lstStyle/>
          <a:p>
            <a:pPr algn="r">
              <a:defRPr/>
            </a:pPr>
            <a:r>
              <a:rPr lang="en-US" sz="3200" dirty="0">
                <a:solidFill>
                  <a:srgbClr val="000000"/>
                </a:solidFill>
                <a:latin typeface="Calibri Light" panose="020F0302020204030204" pitchFamily="34" charset="0"/>
                <a:cs typeface="Calibri Light" panose="020F0302020204030204" pitchFamily="34" charset="0"/>
              </a:rPr>
              <a:t>Ageing and NCDs in the Caribbean</a:t>
            </a:r>
          </a:p>
        </p:txBody>
      </p:sp>
      <p:sp>
        <p:nvSpPr>
          <p:cNvPr id="5" name="Rectangle 4">
            <a:extLst>
              <a:ext uri="{FF2B5EF4-FFF2-40B4-BE49-F238E27FC236}">
                <a16:creationId xmlns:a16="http://schemas.microsoft.com/office/drawing/2014/main" id="{F53B7E61-1441-5B35-4E25-747245A3925C}"/>
              </a:ext>
            </a:extLst>
          </p:cNvPr>
          <p:cNvSpPr/>
          <p:nvPr/>
        </p:nvSpPr>
        <p:spPr>
          <a:xfrm>
            <a:off x="5125046" y="4494550"/>
            <a:ext cx="6807665" cy="646331"/>
          </a:xfrm>
          <a:prstGeom prst="rect">
            <a:avLst/>
          </a:prstGeom>
        </p:spPr>
        <p:txBody>
          <a:bodyPr wrap="square">
            <a:spAutoFit/>
          </a:bodyPr>
          <a:lstStyle/>
          <a:p>
            <a:pPr algn="r">
              <a:defRPr/>
            </a:pPr>
            <a:r>
              <a:rPr lang="en-US" dirty="0">
                <a:solidFill>
                  <a:srgbClr val="000000"/>
                </a:solidFill>
                <a:latin typeface="Calibri Light" panose="020F0302020204030204" pitchFamily="34" charset="0"/>
                <a:cs typeface="Calibri Light" panose="020F0302020204030204" pitchFamily="34" charset="0"/>
              </a:rPr>
              <a:t>Ian Hambleton, The UWI</a:t>
            </a:r>
            <a:br>
              <a:rPr lang="en-US" dirty="0">
                <a:solidFill>
                  <a:srgbClr val="000000"/>
                </a:solidFill>
                <a:latin typeface="Calibri Light" panose="020F0302020204030204" pitchFamily="34" charset="0"/>
                <a:cs typeface="Calibri Light" panose="020F0302020204030204" pitchFamily="34" charset="0"/>
              </a:rPr>
            </a:br>
            <a:r>
              <a:rPr lang="en-US" dirty="0">
                <a:solidFill>
                  <a:srgbClr val="000000"/>
                </a:solidFill>
                <a:latin typeface="Calibri Light" panose="020F0302020204030204" pitchFamily="34" charset="0"/>
                <a:cs typeface="Calibri Light" panose="020F0302020204030204" pitchFamily="34" charset="0"/>
              </a:rPr>
              <a:t>April 2025</a:t>
            </a:r>
          </a:p>
        </p:txBody>
      </p:sp>
      <p:cxnSp>
        <p:nvCxnSpPr>
          <p:cNvPr id="7" name="Straight Connector 6">
            <a:extLst>
              <a:ext uri="{FF2B5EF4-FFF2-40B4-BE49-F238E27FC236}">
                <a16:creationId xmlns:a16="http://schemas.microsoft.com/office/drawing/2014/main" id="{9522836A-9FD1-EBAB-06F3-3EC7BD037C25}"/>
              </a:ext>
            </a:extLst>
          </p:cNvPr>
          <p:cNvCxnSpPr>
            <a:cxnSpLocks/>
          </p:cNvCxnSpPr>
          <p:nvPr/>
        </p:nvCxnSpPr>
        <p:spPr>
          <a:xfrm>
            <a:off x="6258128" y="3581400"/>
            <a:ext cx="5551602" cy="0"/>
          </a:xfrm>
          <a:prstGeom prst="line">
            <a:avLst/>
          </a:prstGeom>
          <a:ln w="38100">
            <a:solidFill>
              <a:srgbClr val="D89C60">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648826"/>
      </p:ext>
    </p:extLst>
  </p:cSld>
  <p:clrMapOvr>
    <a:masterClrMapping/>
  </p:clrMapOvr>
  <mc:AlternateContent xmlns:mc="http://schemas.openxmlformats.org/markup-compatibility/2006" xmlns:p14="http://schemas.microsoft.com/office/powerpoint/2010/main">
    <mc:Choice Requires="p14">
      <p:transition spd="med" p14:dur="700" advTm="2251">
        <p:fade/>
      </p:transition>
    </mc:Choice>
    <mc:Fallback xmlns="">
      <p:transition spd="med" advTm="225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AFFFA6-C4CD-7678-D99F-CE085C85A535}"/>
              </a:ext>
            </a:extLst>
          </p:cNvPr>
          <p:cNvCxnSpPr>
            <a:cxnSpLocks/>
          </p:cNvCxnSpPr>
          <p:nvPr/>
        </p:nvCxnSpPr>
        <p:spPr>
          <a:xfrm>
            <a:off x="4253630" y="881135"/>
            <a:ext cx="0" cy="4304323"/>
          </a:xfrm>
          <a:prstGeom prst="line">
            <a:avLst/>
          </a:prstGeom>
          <a:ln w="381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72F810E-BE4E-A458-15E3-59C6C587C7D2}"/>
              </a:ext>
            </a:extLst>
          </p:cNvPr>
          <p:cNvSpPr txBox="1"/>
          <p:nvPr/>
        </p:nvSpPr>
        <p:spPr>
          <a:xfrm>
            <a:off x="985286" y="881135"/>
            <a:ext cx="3170738" cy="400110"/>
          </a:xfrm>
          <a:prstGeom prst="rect">
            <a:avLst/>
          </a:prstGeom>
          <a:solidFill>
            <a:srgbClr val="D89C60"/>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Social Improvements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88B8F834-2A8D-F9EB-1E38-2D282E7B71E2}"/>
              </a:ext>
            </a:extLst>
          </p:cNvPr>
          <p:cNvSpPr txBox="1"/>
          <p:nvPr/>
        </p:nvSpPr>
        <p:spPr>
          <a:xfrm>
            <a:off x="4253629" y="881135"/>
            <a:ext cx="59939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 spending, healthier living, income per capita, education, community health. I.E. </a:t>
            </a:r>
            <a:r>
              <a:rPr kumimoji="0" lang="en-US" sz="1800" b="1" i="0" u="none" strike="noStrike" kern="1200" cap="none" spc="0" normalizeH="0" baseline="0" noProof="0" dirty="0">
                <a:ln>
                  <a:noFill/>
                </a:ln>
                <a:solidFill>
                  <a:prstClr val="black"/>
                </a:solidFill>
                <a:effectLst/>
                <a:uLnTx/>
                <a:uFillTx/>
                <a:latin typeface="Calibri"/>
                <a:ea typeface="+mn-ea"/>
                <a:cs typeface="+mn-cs"/>
              </a:rPr>
              <a:t>All of Society </a:t>
            </a:r>
            <a:r>
              <a:rPr kumimoji="0" lang="en-US" sz="1800" b="0" i="0" u="none" strike="noStrike" kern="1200" cap="none" spc="0" normalizeH="0" baseline="0" noProof="0" dirty="0">
                <a:ln>
                  <a:noFill/>
                </a:ln>
                <a:solidFill>
                  <a:prstClr val="black"/>
                </a:solidFill>
                <a:effectLst/>
                <a:uLnTx/>
                <a:uFillTx/>
                <a:latin typeface="Calibri"/>
                <a:ea typeface="+mn-ea"/>
                <a:cs typeface="+mn-cs"/>
              </a:rPr>
              <a:t>approach…</a:t>
            </a:r>
          </a:p>
        </p:txBody>
      </p:sp>
      <p:sp>
        <p:nvSpPr>
          <p:cNvPr id="9" name="TextBox 8">
            <a:extLst>
              <a:ext uri="{FF2B5EF4-FFF2-40B4-BE49-F238E27FC236}">
                <a16:creationId xmlns:a16="http://schemas.microsoft.com/office/drawing/2014/main" id="{DE750244-2BFC-19F7-335C-1911B47C6C47}"/>
              </a:ext>
            </a:extLst>
          </p:cNvPr>
          <p:cNvSpPr txBox="1"/>
          <p:nvPr/>
        </p:nvSpPr>
        <p:spPr>
          <a:xfrm>
            <a:off x="985286" y="1672542"/>
            <a:ext cx="3170738" cy="400110"/>
          </a:xfrm>
          <a:prstGeom prst="rect">
            <a:avLst/>
          </a:prstGeom>
          <a:solidFill>
            <a:srgbClr val="D89C60"/>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Foresight scenarios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D23E123-7F53-1D13-58D2-1467FD4B228F}"/>
              </a:ext>
            </a:extLst>
          </p:cNvPr>
          <p:cNvSpPr txBox="1"/>
          <p:nvPr/>
        </p:nvSpPr>
        <p:spPr>
          <a:xfrm>
            <a:off x="4253629" y="1672542"/>
            <a:ext cx="59939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Common in climate change. Uncommon in health. </a:t>
            </a:r>
          </a:p>
        </p:txBody>
      </p:sp>
      <p:sp>
        <p:nvSpPr>
          <p:cNvPr id="17" name="TextBox 16">
            <a:extLst>
              <a:ext uri="{FF2B5EF4-FFF2-40B4-BE49-F238E27FC236}">
                <a16:creationId xmlns:a16="http://schemas.microsoft.com/office/drawing/2014/main" id="{E01FF185-B25C-039C-A279-BCB0893C7EBD}"/>
              </a:ext>
            </a:extLst>
          </p:cNvPr>
          <p:cNvSpPr txBox="1"/>
          <p:nvPr/>
        </p:nvSpPr>
        <p:spPr>
          <a:xfrm>
            <a:off x="985286" y="2470105"/>
            <a:ext cx="3170738" cy="400110"/>
          </a:xfrm>
          <a:prstGeom prst="rect">
            <a:avLst/>
          </a:prstGeom>
          <a:solidFill>
            <a:srgbClr val="D89C60"/>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Monitoring</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941D1ADC-AE7A-14D2-F222-288E0AF89450}"/>
              </a:ext>
            </a:extLst>
          </p:cNvPr>
          <p:cNvSpPr txBox="1"/>
          <p:nvPr/>
        </p:nvSpPr>
        <p:spPr>
          <a:xfrm>
            <a:off x="4253629" y="2470105"/>
            <a:ext cx="59939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Major improvements in data availability / accessibility – E.G. CaribData…</a:t>
            </a:r>
          </a:p>
        </p:txBody>
      </p:sp>
      <p:sp>
        <p:nvSpPr>
          <p:cNvPr id="19" name="TextBox 18">
            <a:extLst>
              <a:ext uri="{FF2B5EF4-FFF2-40B4-BE49-F238E27FC236}">
                <a16:creationId xmlns:a16="http://schemas.microsoft.com/office/drawing/2014/main" id="{332EB9DD-7CCD-5941-71DD-A64FD41ACC1A}"/>
              </a:ext>
            </a:extLst>
          </p:cNvPr>
          <p:cNvSpPr txBox="1"/>
          <p:nvPr/>
        </p:nvSpPr>
        <p:spPr>
          <a:xfrm>
            <a:off x="985286" y="161223"/>
            <a:ext cx="521118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Broad actions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descr="A logo with dots and lines&#10;&#10;Description automatically generated">
            <a:extLst>
              <a:ext uri="{FF2B5EF4-FFF2-40B4-BE49-F238E27FC236}">
                <a16:creationId xmlns:a16="http://schemas.microsoft.com/office/drawing/2014/main" id="{D5570E29-90F1-801B-82D5-B21A0A383BF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9408160" y="5986376"/>
            <a:ext cx="774929" cy="529464"/>
          </a:xfrm>
          <a:prstGeom prst="rect">
            <a:avLst/>
          </a:prstGeom>
        </p:spPr>
      </p:pic>
      <p:pic>
        <p:nvPicPr>
          <p:cNvPr id="4" name="Picture 3" descr="A logo with a black background&#10;&#10;Description automatically generated">
            <a:extLst>
              <a:ext uri="{FF2B5EF4-FFF2-40B4-BE49-F238E27FC236}">
                <a16:creationId xmlns:a16="http://schemas.microsoft.com/office/drawing/2014/main" id="{FCFA701F-8F9B-AEF6-0813-BA384B2C714A}"/>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0422296" y="5990736"/>
            <a:ext cx="1363304" cy="525104"/>
          </a:xfrm>
          <a:prstGeom prst="rect">
            <a:avLst/>
          </a:prstGeom>
        </p:spPr>
      </p:pic>
      <p:pic>
        <p:nvPicPr>
          <p:cNvPr id="12" name="Picture 11">
            <a:extLst>
              <a:ext uri="{FF2B5EF4-FFF2-40B4-BE49-F238E27FC236}">
                <a16:creationId xmlns:a16="http://schemas.microsoft.com/office/drawing/2014/main" id="{468D1672-621F-170E-FFB2-8EC52B253A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000" t="13333" r="20000" b="26889"/>
          <a:stretch/>
        </p:blipFill>
        <p:spPr>
          <a:xfrm>
            <a:off x="101600" y="88900"/>
            <a:ext cx="717550" cy="683260"/>
          </a:xfrm>
          <a:prstGeom prst="rect">
            <a:avLst/>
          </a:prstGeom>
        </p:spPr>
      </p:pic>
    </p:spTree>
    <p:extLst>
      <p:ext uri="{BB962C8B-B14F-4D97-AF65-F5344CB8AC3E}">
        <p14:creationId xmlns:p14="http://schemas.microsoft.com/office/powerpoint/2010/main" val="4263014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813106B9-AE15-39A3-4889-F8B3FFD7B1B0}"/>
              </a:ext>
            </a:extLst>
          </p:cNvPr>
          <p:cNvPicPr>
            <a:picLocks noGrp="1" noChangeAspect="1"/>
          </p:cNvPicPr>
          <p:nvPr>
            <p:ph sz="half" idx="4294967295"/>
          </p:nvPr>
        </p:nvPicPr>
        <p:blipFill>
          <a:blip r:embed="rId4"/>
          <a:stretch>
            <a:fillRect/>
          </a:stretch>
        </p:blipFill>
        <p:spPr>
          <a:xfrm>
            <a:off x="0" y="1239150"/>
            <a:ext cx="4146550" cy="4751387"/>
          </a:xfrm>
          <a:prstGeom prst="rect">
            <a:avLst/>
          </a:prstGeom>
        </p:spPr>
      </p:pic>
      <p:sp>
        <p:nvSpPr>
          <p:cNvPr id="7" name="TextBox 6">
            <a:extLst>
              <a:ext uri="{FF2B5EF4-FFF2-40B4-BE49-F238E27FC236}">
                <a16:creationId xmlns:a16="http://schemas.microsoft.com/office/drawing/2014/main" id="{2F4086E5-DE9E-4CA9-627E-E4976228C948}"/>
              </a:ext>
            </a:extLst>
          </p:cNvPr>
          <p:cNvSpPr txBox="1"/>
          <p:nvPr/>
        </p:nvSpPr>
        <p:spPr>
          <a:xfrm>
            <a:off x="6405834" y="1482416"/>
            <a:ext cx="5024165" cy="83099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en-US"/>
            </a:defPPr>
            <a:lvl1pPr algn="ctr">
              <a:defRPr sz="2400" b="1">
                <a:solidFill>
                  <a:schemeClr val="bg1">
                    <a:lumMod val="95000"/>
                  </a:schemeClr>
                </a:solidFill>
                <a:latin typeface="Calibri Light" panose="020F0302020204030204" pitchFamily="34" charset="0"/>
                <a:cs typeface="Calibri Light" panose="020F03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ontserrat SemiBold" panose="00000700000000000000" pitchFamily="2" charset="0"/>
                <a:ea typeface="+mn-ea"/>
                <a:cs typeface="Calibri Light" panose="020F0302020204030204" pitchFamily="34" charset="0"/>
              </a:rPr>
              <a:t>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ontserrat SemiBold" panose="00000700000000000000" pitchFamily="2" charset="0"/>
                <a:ea typeface="+mn-ea"/>
                <a:cs typeface="Calibri Light" panose="020F0302020204030204" pitchFamily="34" charset="0"/>
              </a:rPr>
              <a:t>Infrastructure</a:t>
            </a:r>
            <a:endParaRPr kumimoji="0" lang="en-US" sz="2400" b="1" i="0" u="none" strike="noStrike" kern="0" cap="none" spc="0" normalizeH="0" baseline="0" noProof="0" dirty="0">
              <a:ln>
                <a:noFill/>
              </a:ln>
              <a:solidFill>
                <a:prstClr val="white"/>
              </a:solidFill>
              <a:effectLst/>
              <a:uLnTx/>
              <a:uFillTx/>
              <a:latin typeface="Montserrat SemiBold" panose="00000700000000000000" pitchFamily="2" charset="0"/>
              <a:ea typeface="+mn-ea"/>
              <a:cs typeface="Calibri Light" panose="020F0302020204030204" pitchFamily="34" charset="0"/>
            </a:endParaRPr>
          </a:p>
        </p:txBody>
      </p:sp>
      <p:sp>
        <p:nvSpPr>
          <p:cNvPr id="8" name="TextBox 7">
            <a:extLst>
              <a:ext uri="{FF2B5EF4-FFF2-40B4-BE49-F238E27FC236}">
                <a16:creationId xmlns:a16="http://schemas.microsoft.com/office/drawing/2014/main" id="{ADDBD6F0-D7CF-7597-4683-F0B8DEB4B23F}"/>
              </a:ext>
            </a:extLst>
          </p:cNvPr>
          <p:cNvSpPr txBox="1"/>
          <p:nvPr/>
        </p:nvSpPr>
        <p:spPr>
          <a:xfrm>
            <a:off x="6405833" y="2634632"/>
            <a:ext cx="5024165" cy="83099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en-US"/>
            </a:defPPr>
            <a:lvl1pPr algn="ctr">
              <a:defRPr sz="240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t>Developing</a:t>
            </a:r>
            <a:r>
              <a:rPr kumimoji="0" lang="en-GB" sz="2400" b="0"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t> </a:t>
            </a:r>
            <a:br>
              <a:rPr kumimoji="0" lang="en-GB" sz="2400" b="0"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br>
            <a:r>
              <a:rPr kumimoji="0" lang="en-GB" sz="2400" b="0"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t>training and guidelines</a:t>
            </a:r>
            <a:endParaRPr kumimoji="0" lang="en-US" sz="2400" b="0"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endParaRPr>
          </a:p>
        </p:txBody>
      </p:sp>
      <p:sp>
        <p:nvSpPr>
          <p:cNvPr id="9" name="TextBox 8">
            <a:extLst>
              <a:ext uri="{FF2B5EF4-FFF2-40B4-BE49-F238E27FC236}">
                <a16:creationId xmlns:a16="http://schemas.microsoft.com/office/drawing/2014/main" id="{0B7B47CD-26A1-F033-75D4-174F63933251}"/>
              </a:ext>
            </a:extLst>
          </p:cNvPr>
          <p:cNvSpPr txBox="1"/>
          <p:nvPr/>
        </p:nvSpPr>
        <p:spPr>
          <a:xfrm>
            <a:off x="6405835" y="4937746"/>
            <a:ext cx="5024164" cy="83099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en-US"/>
            </a:defPPr>
            <a:lvl1pPr algn="ctr">
              <a:defRPr sz="240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t>Establishing</a:t>
            </a:r>
            <a:r>
              <a:rPr kumimoji="0" lang="en-GB" sz="2400" b="0"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t> networks for collaborative working</a:t>
            </a:r>
            <a:endParaRPr kumimoji="0" lang="en-US" sz="2400" b="0"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endParaRPr>
          </a:p>
        </p:txBody>
      </p:sp>
      <p:sp>
        <p:nvSpPr>
          <p:cNvPr id="11" name="TextBox 10">
            <a:extLst>
              <a:ext uri="{FF2B5EF4-FFF2-40B4-BE49-F238E27FC236}">
                <a16:creationId xmlns:a16="http://schemas.microsoft.com/office/drawing/2014/main" id="{5CBACAB8-12F0-8243-383F-C26C1DA8C345}"/>
              </a:ext>
            </a:extLst>
          </p:cNvPr>
          <p:cNvSpPr txBox="1"/>
          <p:nvPr/>
        </p:nvSpPr>
        <p:spPr>
          <a:xfrm>
            <a:off x="6405835" y="3786189"/>
            <a:ext cx="5024164" cy="830997"/>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en-US"/>
            </a:defPPr>
            <a:lvl1pPr algn="ctr">
              <a:defRPr sz="2400">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t>Analytics &amp; </a:t>
            </a:r>
            <a:br>
              <a:rPr kumimoji="0" lang="en-GB" sz="2400" b="1"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br>
            <a:r>
              <a:rPr kumimoji="0" lang="en-GB" sz="2400" b="1"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rPr>
              <a:t>Communication</a:t>
            </a:r>
            <a:endParaRPr kumimoji="0" lang="en-US" sz="2400" b="0" i="0" u="none" strike="noStrike" kern="0" cap="none" spc="0" normalizeH="0" baseline="0" noProof="0" dirty="0">
              <a:ln>
                <a:noFill/>
              </a:ln>
              <a:solidFill>
                <a:prstClr val="white"/>
              </a:solidFill>
              <a:effectLst/>
              <a:uLnTx/>
              <a:uFillTx/>
              <a:latin typeface="Montserrat"/>
              <a:ea typeface="+mn-ea"/>
              <a:cs typeface="Calibri Light" panose="020F0302020204030204" pitchFamily="34" charset="0"/>
            </a:endParaRPr>
          </a:p>
        </p:txBody>
      </p:sp>
      <p:pic>
        <p:nvPicPr>
          <p:cNvPr id="13" name="Graphic 12">
            <a:extLst>
              <a:ext uri="{FF2B5EF4-FFF2-40B4-BE49-F238E27FC236}">
                <a16:creationId xmlns:a16="http://schemas.microsoft.com/office/drawing/2014/main" id="{3A71B639-AED8-FDED-F38A-B0BA7B09B2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3484" y="1653146"/>
            <a:ext cx="856362" cy="685800"/>
          </a:xfrm>
          <a:prstGeom prst="rect">
            <a:avLst/>
          </a:prstGeom>
        </p:spPr>
      </p:pic>
      <p:pic>
        <p:nvPicPr>
          <p:cNvPr id="15" name="Graphic 14">
            <a:extLst>
              <a:ext uri="{FF2B5EF4-FFF2-40B4-BE49-F238E27FC236}">
                <a16:creationId xmlns:a16="http://schemas.microsoft.com/office/drawing/2014/main" id="{1A8CEFD7-2476-88F9-680F-7663BD4C50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28765" y="2748071"/>
            <a:ext cx="685800" cy="685800"/>
          </a:xfrm>
          <a:prstGeom prst="rect">
            <a:avLst/>
          </a:prstGeom>
        </p:spPr>
      </p:pic>
      <p:pic>
        <p:nvPicPr>
          <p:cNvPr id="17" name="Graphic 16">
            <a:extLst>
              <a:ext uri="{FF2B5EF4-FFF2-40B4-BE49-F238E27FC236}">
                <a16:creationId xmlns:a16="http://schemas.microsoft.com/office/drawing/2014/main" id="{602351E2-F65B-C817-14DD-35A3445C2E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8765" y="3858788"/>
            <a:ext cx="685800" cy="685800"/>
          </a:xfrm>
          <a:prstGeom prst="rect">
            <a:avLst/>
          </a:prstGeom>
        </p:spPr>
      </p:pic>
      <p:pic>
        <p:nvPicPr>
          <p:cNvPr id="21" name="Graphic 20">
            <a:extLst>
              <a:ext uri="{FF2B5EF4-FFF2-40B4-BE49-F238E27FC236}">
                <a16:creationId xmlns:a16="http://schemas.microsoft.com/office/drawing/2014/main" id="{F8819296-DF64-13AA-CC1B-A73E255280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62731" y="5005109"/>
            <a:ext cx="817868" cy="685800"/>
          </a:xfrm>
          <a:prstGeom prst="rect">
            <a:avLst/>
          </a:prstGeom>
        </p:spPr>
      </p:pic>
      <p:sp>
        <p:nvSpPr>
          <p:cNvPr id="22" name="Title 1">
            <a:extLst>
              <a:ext uri="{FF2B5EF4-FFF2-40B4-BE49-F238E27FC236}">
                <a16:creationId xmlns:a16="http://schemas.microsoft.com/office/drawing/2014/main" id="{C1AF7B5E-2C9A-771D-A516-459F6655A212}"/>
              </a:ext>
            </a:extLst>
          </p:cNvPr>
          <p:cNvSpPr txBox="1">
            <a:spLocks/>
          </p:cNvSpPr>
          <p:nvPr/>
        </p:nvSpPr>
        <p:spPr>
          <a:xfrm>
            <a:off x="859168" y="223932"/>
            <a:ext cx="10868471" cy="54639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ontserrat"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Montserrat" pitchFamily="2" charset="0"/>
                <a:ea typeface="+mj-ea"/>
                <a:cs typeface="+mj-cs"/>
              </a:rPr>
              <a:t>C</a:t>
            </a:r>
            <a:r>
              <a:rPr kumimoji="0" lang="en-US" sz="3600" b="0" i="0" u="none" strike="noStrike" kern="1200" cap="none" spc="0" normalizeH="0" baseline="0" noProof="0" dirty="0" err="1">
                <a:ln>
                  <a:noFill/>
                </a:ln>
                <a:solidFill>
                  <a:srgbClr val="000000"/>
                </a:solidFill>
                <a:effectLst/>
                <a:uLnTx/>
                <a:uFillTx/>
                <a:latin typeface="Montserrat" pitchFamily="2" charset="0"/>
                <a:ea typeface="+mj-ea"/>
                <a:cs typeface="+mj-cs"/>
              </a:rPr>
              <a:t>arib</a:t>
            </a:r>
            <a:r>
              <a:rPr kumimoji="0" lang="en-US" sz="3600" b="0" i="0" u="none" strike="noStrike" kern="1200" cap="none" spc="0" normalizeH="0" baseline="0" noProof="0" dirty="0" err="1">
                <a:ln>
                  <a:noFill/>
                </a:ln>
                <a:solidFill>
                  <a:srgbClr val="000000"/>
                </a:solidFill>
                <a:effectLst/>
                <a:uLnTx/>
                <a:uFillTx/>
                <a:latin typeface="Montserrat SemiBold" panose="00000700000000000000" pitchFamily="2" charset="0"/>
                <a:ea typeface="+mj-ea"/>
                <a:cs typeface="+mj-cs"/>
              </a:rPr>
              <a:t>Data</a:t>
            </a:r>
            <a:r>
              <a:rPr kumimoji="0" lang="en-US" sz="3600" b="0" i="0" u="none" strike="noStrike" kern="1200" cap="none" spc="0" normalizeH="0" baseline="0" noProof="0" dirty="0">
                <a:ln>
                  <a:noFill/>
                </a:ln>
                <a:solidFill>
                  <a:srgbClr val="000000"/>
                </a:solidFill>
                <a:effectLst/>
                <a:uLnTx/>
                <a:uFillTx/>
                <a:latin typeface="Montserrat SemiBold" panose="00000700000000000000" pitchFamily="2" charset="0"/>
                <a:ea typeface="+mj-ea"/>
                <a:cs typeface="+mj-cs"/>
              </a:rPr>
              <a:t>  </a:t>
            </a:r>
            <a:r>
              <a:rPr kumimoji="0" lang="en-US" sz="2400" b="0" i="0" u="none" strike="noStrike" kern="1200" cap="none" spc="0" normalizeH="0" baseline="0" noProof="0" dirty="0">
                <a:ln>
                  <a:noFill/>
                </a:ln>
                <a:solidFill>
                  <a:srgbClr val="000000"/>
                </a:solidFill>
                <a:effectLst/>
                <a:uLnTx/>
                <a:uFillTx/>
                <a:latin typeface="Lucida Sans Unicode" panose="020B0602030504020204" pitchFamily="34" charset="0"/>
                <a:ea typeface="+mj-ea"/>
                <a:cs typeface="Lucida Sans Unicode" panose="020B0602030504020204" pitchFamily="34" charset="0"/>
              </a:rPr>
              <a:t>●</a:t>
            </a:r>
            <a:r>
              <a:rPr kumimoji="0" lang="en-US" sz="3600" b="0" i="0" u="none" strike="noStrike" kern="1200" cap="none" spc="0" normalizeH="0" baseline="0" noProof="0" dirty="0">
                <a:ln>
                  <a:noFill/>
                </a:ln>
                <a:solidFill>
                  <a:srgbClr val="000000"/>
                </a:solidFill>
                <a:effectLst/>
                <a:uLnTx/>
                <a:uFillTx/>
                <a:latin typeface="Montserrat SemiBold" panose="00000700000000000000" pitchFamily="2" charset="0"/>
                <a:ea typeface="+mj-ea"/>
                <a:cs typeface="+mj-cs"/>
              </a:rPr>
              <a:t>  </a:t>
            </a:r>
            <a:r>
              <a:rPr kumimoji="0" lang="en-US" sz="3600" b="0" i="0" u="none" strike="noStrike" kern="1200" cap="none" spc="0" normalizeH="0" baseline="0" noProof="0" dirty="0">
                <a:ln>
                  <a:noFill/>
                </a:ln>
                <a:solidFill>
                  <a:srgbClr val="000000"/>
                </a:solidFill>
                <a:effectLst/>
                <a:uLnTx/>
                <a:uFillTx/>
                <a:latin typeface="Montserrat" pitchFamily="2" charset="0"/>
                <a:ea typeface="+mj-ea"/>
                <a:cs typeface="+mj-cs"/>
              </a:rPr>
              <a:t>Data for Impact</a:t>
            </a:r>
            <a:endParaRPr kumimoji="0" lang="en-GB" sz="3600" b="0" i="0" u="none" strike="noStrike" kern="1200" cap="none" spc="0" normalizeH="0" baseline="0" noProof="0" dirty="0">
              <a:ln>
                <a:noFill/>
              </a:ln>
              <a:solidFill>
                <a:srgbClr val="000000"/>
              </a:solidFill>
              <a:effectLst/>
              <a:uLnTx/>
              <a:uFillTx/>
              <a:latin typeface="Montserrat" pitchFamily="2" charset="0"/>
              <a:ea typeface="+mj-ea"/>
              <a:cs typeface="+mj-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47596">
        <p:fade/>
      </p:transition>
    </mc:Choice>
    <mc:Fallback xmlns="">
      <p:transition spd="med" advTm="475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C381C-54DB-5C95-7001-23CFC633A6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B238375-5967-CFF3-54DC-06BA76F7ED50}"/>
              </a:ext>
            </a:extLst>
          </p:cNvPr>
          <p:cNvSpPr txBox="1">
            <a:spLocks/>
          </p:cNvSpPr>
          <p:nvPr/>
        </p:nvSpPr>
        <p:spPr>
          <a:xfrm>
            <a:off x="859168" y="223932"/>
            <a:ext cx="10868471" cy="54639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ontserrat" pitchFamily="2" charset="0"/>
                <a:ea typeface="+mj-ea"/>
                <a:cs typeface="+mj-cs"/>
              </a:defRPr>
            </a:lvl1pPr>
          </a:lstStyle>
          <a:p>
            <a:r>
              <a:rPr lang="en-GB" dirty="0"/>
              <a:t>C</a:t>
            </a:r>
            <a:r>
              <a:rPr lang="en-US" dirty="0" err="1"/>
              <a:t>arib</a:t>
            </a:r>
            <a:r>
              <a:rPr lang="en-US" dirty="0" err="1">
                <a:latin typeface="Montserrat SemiBold" panose="00000700000000000000" pitchFamily="2" charset="0"/>
              </a:rPr>
              <a:t>Data</a:t>
            </a:r>
            <a:endParaRPr lang="en-GB" dirty="0"/>
          </a:p>
        </p:txBody>
      </p:sp>
      <p:grpSp>
        <p:nvGrpSpPr>
          <p:cNvPr id="10" name="Group 9">
            <a:extLst>
              <a:ext uri="{FF2B5EF4-FFF2-40B4-BE49-F238E27FC236}">
                <a16:creationId xmlns:a16="http://schemas.microsoft.com/office/drawing/2014/main" id="{9E9AE82E-071A-2B0D-448E-9553ED6657B4}"/>
              </a:ext>
            </a:extLst>
          </p:cNvPr>
          <p:cNvGrpSpPr/>
          <p:nvPr/>
        </p:nvGrpSpPr>
        <p:grpSpPr>
          <a:xfrm>
            <a:off x="484663" y="1920647"/>
            <a:ext cx="2058267" cy="3931106"/>
            <a:chOff x="484663" y="1920647"/>
            <a:chExt cx="2058267" cy="3931106"/>
          </a:xfrm>
        </p:grpSpPr>
        <p:pic>
          <p:nvPicPr>
            <p:cNvPr id="3" name="Picture 2">
              <a:extLst>
                <a:ext uri="{FF2B5EF4-FFF2-40B4-BE49-F238E27FC236}">
                  <a16:creationId xmlns:a16="http://schemas.microsoft.com/office/drawing/2014/main" id="{DDA8A3CC-BDB2-7705-03FF-BA56DD9BBDB0}"/>
                </a:ext>
              </a:extLst>
            </p:cNvPr>
            <p:cNvPicPr>
              <a:picLocks noChangeAspect="1"/>
            </p:cNvPicPr>
            <p:nvPr/>
          </p:nvPicPr>
          <p:blipFill>
            <a:blip r:embed="rId3"/>
            <a:stretch>
              <a:fillRect/>
            </a:stretch>
          </p:blipFill>
          <p:spPr>
            <a:xfrm>
              <a:off x="484663" y="4022953"/>
              <a:ext cx="2058267" cy="1828800"/>
            </a:xfrm>
            <a:prstGeom prst="rect">
              <a:avLst/>
            </a:prstGeom>
          </p:spPr>
        </p:pic>
        <p:pic>
          <p:nvPicPr>
            <p:cNvPr id="7" name="Picture 6">
              <a:extLst>
                <a:ext uri="{FF2B5EF4-FFF2-40B4-BE49-F238E27FC236}">
                  <a16:creationId xmlns:a16="http://schemas.microsoft.com/office/drawing/2014/main" id="{EE16FE0D-E4B4-F233-950C-00D701262839}"/>
                </a:ext>
              </a:extLst>
            </p:cNvPr>
            <p:cNvPicPr>
              <a:picLocks noChangeAspect="1"/>
            </p:cNvPicPr>
            <p:nvPr/>
          </p:nvPicPr>
          <p:blipFill>
            <a:blip r:embed="rId4"/>
            <a:stretch>
              <a:fillRect/>
            </a:stretch>
          </p:blipFill>
          <p:spPr>
            <a:xfrm>
              <a:off x="584705" y="1920647"/>
              <a:ext cx="1879201" cy="1828800"/>
            </a:xfrm>
            <a:prstGeom prst="rect">
              <a:avLst/>
            </a:prstGeom>
          </p:spPr>
        </p:pic>
      </p:grpSp>
      <p:sp>
        <p:nvSpPr>
          <p:cNvPr id="11" name="TextBox 10">
            <a:extLst>
              <a:ext uri="{FF2B5EF4-FFF2-40B4-BE49-F238E27FC236}">
                <a16:creationId xmlns:a16="http://schemas.microsoft.com/office/drawing/2014/main" id="{BD2D75FC-FA60-2607-C6C1-63D503AE518E}"/>
              </a:ext>
            </a:extLst>
          </p:cNvPr>
          <p:cNvSpPr txBox="1"/>
          <p:nvPr/>
        </p:nvSpPr>
        <p:spPr>
          <a:xfrm>
            <a:off x="4039364" y="2365252"/>
            <a:ext cx="3238174" cy="3077766"/>
          </a:xfrm>
          <a:prstGeom prst="rect">
            <a:avLst/>
          </a:prstGeom>
          <a:noFill/>
          <a:ln w="19050">
            <a:solidFill>
              <a:schemeClr val="bg1">
                <a:lumMod val="50000"/>
              </a:schemeClr>
            </a:solidFill>
            <a:prstDash val="dash"/>
          </a:ln>
        </p:spPr>
        <p:style>
          <a:lnRef idx="0">
            <a:scrgbClr r="0" g="0" b="0"/>
          </a:lnRef>
          <a:fillRef idx="0">
            <a:scrgbClr r="0" g="0" b="0"/>
          </a:fillRef>
          <a:effectRef idx="0">
            <a:scrgbClr r="0" g="0" b="0"/>
          </a:effectRef>
          <a:fontRef idx="minor">
            <a:schemeClr val="accent2"/>
          </a:fontRef>
        </p:style>
        <p:txBody>
          <a:bodyPr wrap="square" tIns="182880" bIns="182880" rtlCol="0">
            <a:spAutoFit/>
          </a:bodyPr>
          <a:lstStyle>
            <a:defPPr>
              <a:defRPr lang="en-US"/>
            </a:defPPr>
            <a:lvl1pPr algn="ctr">
              <a:defRPr sz="2400" b="1">
                <a:solidFill>
                  <a:schemeClr val="bg1">
                    <a:lumMod val="95000"/>
                  </a:schemeClr>
                </a:solidFill>
                <a:latin typeface="Calibri Light" panose="020F0302020204030204" pitchFamily="34" charset="0"/>
                <a:cs typeface="Calibri Light" panose="020F030202020403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err="1">
                <a:ln>
                  <a:noFill/>
                </a:ln>
                <a:solidFill>
                  <a:schemeClr val="tx1"/>
                </a:solidFill>
                <a:effectLst/>
                <a:uLnTx/>
                <a:uFillTx/>
                <a:latin typeface="+mj-lt"/>
              </a:rPr>
              <a:t>Carib</a:t>
            </a:r>
            <a:r>
              <a:rPr kumimoji="0" lang="en-GB" sz="3600" b="0" i="0" u="none" strike="noStrike" kern="0" cap="none" spc="0" normalizeH="0" baseline="0" noProof="0" dirty="0" err="1">
                <a:ln>
                  <a:noFill/>
                </a:ln>
                <a:solidFill>
                  <a:schemeClr val="tx1"/>
                </a:solidFill>
                <a:effectLst/>
                <a:uLnTx/>
                <a:uFillTx/>
                <a:latin typeface="Montserrat SemiBold" panose="00000700000000000000" pitchFamily="2" charset="0"/>
              </a:rPr>
              <a:t>Data</a:t>
            </a:r>
            <a:endParaRPr lang="en-GB" sz="2800" b="0" kern="0" dirty="0">
              <a:solidFill>
                <a:schemeClr val="tx1"/>
              </a:solidFill>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GB" sz="2800" b="0" kern="0" dirty="0">
                <a:solidFill>
                  <a:schemeClr val="tx1"/>
                </a:solidFill>
                <a:latin typeface="+mj-lt"/>
              </a:rPr>
              <a:t>Infrastructure </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Lucida Sans Unicode" panose="020B0602030504020204" pitchFamily="34" charset="0"/>
                <a:cs typeface="Lucida Sans Unicode" panose="020B0602030504020204" pitchFamily="34" charset="0"/>
              </a:rPr>
              <a:t>●</a:t>
            </a:r>
            <a:r>
              <a:rPr lang="en-GB" sz="2800" b="0" kern="0" dirty="0">
                <a:solidFill>
                  <a:schemeClr val="tx1"/>
                </a:solidFill>
                <a:latin typeface="+mj-lt"/>
              </a:rPr>
              <a:t> </a:t>
            </a:r>
          </a:p>
          <a:p>
            <a:pPr marL="0" marR="0" lvl="0" indent="0" defTabSz="914400" eaLnBrk="1" fontAlgn="auto" latinLnBrk="0" hangingPunct="1">
              <a:lnSpc>
                <a:spcPct val="100000"/>
              </a:lnSpc>
              <a:spcBef>
                <a:spcPts val="0"/>
              </a:spcBef>
              <a:spcAft>
                <a:spcPts val="0"/>
              </a:spcAft>
              <a:buClrTx/>
              <a:buSzTx/>
              <a:buFontTx/>
              <a:buNone/>
              <a:tabLst/>
              <a:defRPr/>
            </a:pPr>
            <a:r>
              <a:rPr lang="en-GB" sz="2800" b="0" kern="0" dirty="0">
                <a:solidFill>
                  <a:schemeClr val="tx1"/>
                </a:solidFill>
                <a:latin typeface="+mj-lt"/>
              </a:rPr>
              <a:t>Training</a:t>
            </a:r>
            <a:r>
              <a:rPr lang="en-US" sz="2800" dirty="0">
                <a:solidFill>
                  <a:srgbClr val="000000"/>
                </a:solidFill>
                <a:latin typeface="Lucida Sans Unicode" panose="020B0602030504020204" pitchFamily="34" charset="0"/>
                <a:cs typeface="Lucida Sans Unicode" panose="020B0602030504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Lucida Sans Unicode" panose="020B0602030504020204" pitchFamily="34" charset="0"/>
                <a:cs typeface="Lucida Sans Unicode" panose="020B0602030504020204" pitchFamily="34" charset="0"/>
              </a:rPr>
              <a:t>●</a:t>
            </a:r>
            <a:r>
              <a:rPr lang="en-US" sz="2800" dirty="0">
                <a:solidFill>
                  <a:srgbClr val="000000"/>
                </a:solidFill>
                <a:latin typeface="Lucida Sans Unicode" panose="020B0602030504020204" pitchFamily="34" charset="0"/>
                <a:cs typeface="Lucida Sans Unicode" panose="020B0602030504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sz="2800" b="0" dirty="0">
                <a:solidFill>
                  <a:srgbClr val="000000"/>
                </a:solidFill>
                <a:latin typeface="+mj-lt"/>
                <a:cs typeface="Lucida Sans Unicode" panose="020B0602030504020204" pitchFamily="34" charset="0"/>
              </a:rPr>
              <a:t>Storytelling</a:t>
            </a:r>
            <a:endParaRPr kumimoji="0" lang="en-GB" sz="2800" b="0" i="0" u="none" strike="noStrike" kern="0" cap="none" spc="0" normalizeH="0" baseline="0" noProof="0" dirty="0">
              <a:ln>
                <a:noFill/>
              </a:ln>
              <a:solidFill>
                <a:schemeClr val="tx1"/>
              </a:solidFill>
              <a:effectLst/>
              <a:uLnTx/>
              <a:uFillTx/>
              <a:latin typeface="+mj-lt"/>
            </a:endParaRPr>
          </a:p>
        </p:txBody>
      </p:sp>
      <p:cxnSp>
        <p:nvCxnSpPr>
          <p:cNvPr id="43" name="Straight Arrow Connector 42">
            <a:extLst>
              <a:ext uri="{FF2B5EF4-FFF2-40B4-BE49-F238E27FC236}">
                <a16:creationId xmlns:a16="http://schemas.microsoft.com/office/drawing/2014/main" id="{480494FC-7ACC-A5E6-0F10-DA2F0C309E53}"/>
              </a:ext>
            </a:extLst>
          </p:cNvPr>
          <p:cNvCxnSpPr>
            <a:cxnSpLocks/>
            <a:stCxn id="11" idx="3"/>
          </p:cNvCxnSpPr>
          <p:nvPr/>
        </p:nvCxnSpPr>
        <p:spPr>
          <a:xfrm>
            <a:off x="7277538" y="3904135"/>
            <a:ext cx="1320688" cy="0"/>
          </a:xfrm>
          <a:prstGeom prst="straightConnector1">
            <a:avLst/>
          </a:prstGeom>
          <a:ln w="88900">
            <a:solidFill>
              <a:schemeClr val="bg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6D26C273-9809-2051-5872-5EC27EAA42FF}"/>
              </a:ext>
            </a:extLst>
          </p:cNvPr>
          <p:cNvSpPr/>
          <p:nvPr/>
        </p:nvSpPr>
        <p:spPr>
          <a:xfrm>
            <a:off x="340075" y="1752600"/>
            <a:ext cx="2352325" cy="431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EF012372-D2DA-D837-6BD3-3B15FED9DBA7}"/>
              </a:ext>
            </a:extLst>
          </p:cNvPr>
          <p:cNvCxnSpPr>
            <a:cxnSpLocks/>
            <a:stCxn id="11" idx="1"/>
            <a:endCxn id="49" idx="3"/>
          </p:cNvCxnSpPr>
          <p:nvPr/>
        </p:nvCxnSpPr>
        <p:spPr>
          <a:xfrm flipH="1">
            <a:off x="2692400" y="3904135"/>
            <a:ext cx="1346964" cy="7465"/>
          </a:xfrm>
          <a:prstGeom prst="straightConnector1">
            <a:avLst/>
          </a:prstGeom>
          <a:ln w="88900">
            <a:solidFill>
              <a:schemeClr val="bg1">
                <a:lumMod val="5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13" name="Arrow: Up 12">
            <a:extLst>
              <a:ext uri="{FF2B5EF4-FFF2-40B4-BE49-F238E27FC236}">
                <a16:creationId xmlns:a16="http://schemas.microsoft.com/office/drawing/2014/main" id="{0034824B-747B-7951-4F0E-1EF7E8C58067}"/>
              </a:ext>
            </a:extLst>
          </p:cNvPr>
          <p:cNvSpPr/>
          <p:nvPr/>
        </p:nvSpPr>
        <p:spPr>
          <a:xfrm rot="5400000">
            <a:off x="9170468" y="3127757"/>
            <a:ext cx="474109" cy="974374"/>
          </a:xfrm>
          <a:prstGeom prst="upArrow">
            <a:avLst>
              <a:gd name="adj1" fmla="val 46199"/>
              <a:gd name="adj2" fmla="val 100001"/>
            </a:avLst>
          </a:prstGeom>
          <a:solidFill>
            <a:srgbClr val="E87A0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a typeface="+mn-ea"/>
              <a:cs typeface="+mn-cs"/>
            </a:endParaRPr>
          </a:p>
        </p:txBody>
      </p:sp>
      <p:sp>
        <p:nvSpPr>
          <p:cNvPr id="14" name="Arrow: Up 13">
            <a:extLst>
              <a:ext uri="{FF2B5EF4-FFF2-40B4-BE49-F238E27FC236}">
                <a16:creationId xmlns:a16="http://schemas.microsoft.com/office/drawing/2014/main" id="{FC0F41D0-621C-3745-17BF-AC5B0A903207}"/>
              </a:ext>
            </a:extLst>
          </p:cNvPr>
          <p:cNvSpPr/>
          <p:nvPr/>
        </p:nvSpPr>
        <p:spPr>
          <a:xfrm rot="5400000">
            <a:off x="10144842" y="3116631"/>
            <a:ext cx="474109" cy="974374"/>
          </a:xfrm>
          <a:prstGeom prst="upArrow">
            <a:avLst>
              <a:gd name="adj1" fmla="val 46199"/>
              <a:gd name="adj2" fmla="val 100001"/>
            </a:avLst>
          </a:prstGeom>
          <a:solidFill>
            <a:srgbClr val="001F3D"/>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a typeface="+mn-ea"/>
              <a:cs typeface="+mn-cs"/>
            </a:endParaRPr>
          </a:p>
        </p:txBody>
      </p:sp>
      <p:sp>
        <p:nvSpPr>
          <p:cNvPr id="15" name="Arrow: Up 14">
            <a:extLst>
              <a:ext uri="{FF2B5EF4-FFF2-40B4-BE49-F238E27FC236}">
                <a16:creationId xmlns:a16="http://schemas.microsoft.com/office/drawing/2014/main" id="{5EC0E202-EFA0-C3F7-AB0F-BBDD68FD042D}"/>
              </a:ext>
            </a:extLst>
          </p:cNvPr>
          <p:cNvSpPr/>
          <p:nvPr/>
        </p:nvSpPr>
        <p:spPr>
          <a:xfrm rot="5400000">
            <a:off x="11127683" y="3127757"/>
            <a:ext cx="474109" cy="974374"/>
          </a:xfrm>
          <a:prstGeom prst="upArrow">
            <a:avLst>
              <a:gd name="adj1" fmla="val 46199"/>
              <a:gd name="adj2" fmla="val 100001"/>
            </a:avLst>
          </a:prstGeom>
          <a:solidFill>
            <a:srgbClr val="045174"/>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a typeface="+mn-ea"/>
              <a:cs typeface="+mn-cs"/>
            </a:endParaRPr>
          </a:p>
        </p:txBody>
      </p:sp>
      <p:sp>
        <p:nvSpPr>
          <p:cNvPr id="16" name="TextBox 15">
            <a:extLst>
              <a:ext uri="{FF2B5EF4-FFF2-40B4-BE49-F238E27FC236}">
                <a16:creationId xmlns:a16="http://schemas.microsoft.com/office/drawing/2014/main" id="{5BA78846-86A1-BDAB-2923-760CB25487A5}"/>
              </a:ext>
            </a:extLst>
          </p:cNvPr>
          <p:cNvSpPr txBox="1"/>
          <p:nvPr/>
        </p:nvSpPr>
        <p:spPr>
          <a:xfrm>
            <a:off x="9327396" y="4509503"/>
            <a:ext cx="2109000" cy="954107"/>
          </a:xfrm>
          <a:prstGeom prst="rect">
            <a:avLst/>
          </a:prstGeom>
          <a:noFill/>
          <a:ln>
            <a:noFill/>
          </a:ln>
          <a:effectLst/>
        </p:spPr>
        <p:txBody>
          <a:bodyPr wrap="square" rtlCol="0">
            <a:spAutoFit/>
          </a:bodyPr>
          <a:lstStyle>
            <a:defPPr>
              <a:defRPr lang="en-US"/>
            </a:defPPr>
            <a:lvl1pPr algn="ctr">
              <a:defRPr sz="2400" b="1">
                <a:solidFill>
                  <a:schemeClr val="bg1">
                    <a:lumMod val="95000"/>
                  </a:schemeClr>
                </a:solidFill>
                <a:latin typeface="Calibri Light" panose="020F0302020204030204" pitchFamily="34" charset="0"/>
                <a:cs typeface="Calibri Light" panose="020F03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45174"/>
                </a:solidFill>
                <a:effectLst/>
                <a:uLnTx/>
                <a:uFillTx/>
                <a:latin typeface="Montserrat SemiBold" panose="00000700000000000000" pitchFamily="2" charset="0"/>
                <a:ea typeface="+mn-ea"/>
                <a:cs typeface="Calibri Light" panose="020F0302020204030204" pitchFamily="34" charset="0"/>
              </a:rPr>
              <a:t>Collective Impact</a:t>
            </a:r>
          </a:p>
        </p:txBody>
      </p:sp>
      <p:sp>
        <p:nvSpPr>
          <p:cNvPr id="18" name="Text Placeholder 3">
            <a:extLst>
              <a:ext uri="{FF2B5EF4-FFF2-40B4-BE49-F238E27FC236}">
                <a16:creationId xmlns:a16="http://schemas.microsoft.com/office/drawing/2014/main" id="{F21F1A53-EE37-CF77-6620-C7EE916E7A65}"/>
              </a:ext>
            </a:extLst>
          </p:cNvPr>
          <p:cNvSpPr txBox="1">
            <a:spLocks/>
          </p:cNvSpPr>
          <p:nvPr/>
        </p:nvSpPr>
        <p:spPr>
          <a:xfrm>
            <a:off x="960506" y="922133"/>
            <a:ext cx="9174094" cy="531346"/>
          </a:xfrm>
          <a:prstGeom prst="rect">
            <a:avLst/>
          </a:prstGeom>
          <a:noFill/>
          <a:ln>
            <a:noFill/>
          </a:ln>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45174"/>
                </a:solidFill>
                <a:effectLst/>
                <a:uLnTx/>
                <a:uFillTx/>
                <a:latin typeface="Open Sans"/>
                <a:ea typeface="+mn-ea"/>
                <a:cs typeface="+mn-cs"/>
              </a:rPr>
              <a:t>Collective data sharing</a:t>
            </a:r>
            <a:endParaRPr kumimoji="0" lang="en-GB" sz="2800" b="0" i="0" u="none" strike="noStrike" kern="1200" cap="none" spc="0" normalizeH="0" baseline="0" noProof="0" dirty="0">
              <a:ln>
                <a:noFill/>
              </a:ln>
              <a:solidFill>
                <a:srgbClr val="045174"/>
              </a:solidFill>
              <a:effectLst/>
              <a:uLnTx/>
              <a:uFillTx/>
              <a:latin typeface="Open Sans"/>
              <a:ea typeface="+mn-ea"/>
              <a:cs typeface="+mn-cs"/>
            </a:endParaRPr>
          </a:p>
        </p:txBody>
      </p:sp>
    </p:spTree>
    <p:extLst>
      <p:ext uri="{BB962C8B-B14F-4D97-AF65-F5344CB8AC3E}">
        <p14:creationId xmlns:p14="http://schemas.microsoft.com/office/powerpoint/2010/main" val="2051450088"/>
      </p:ext>
    </p:extLst>
  </p:cSld>
  <p:clrMapOvr>
    <a:masterClrMapping/>
  </p:clrMapOvr>
  <mc:AlternateContent xmlns:mc="http://schemas.openxmlformats.org/markup-compatibility/2006" xmlns:p14="http://schemas.microsoft.com/office/powerpoint/2010/main">
    <mc:Choice Requires="p14">
      <p:transition spd="slow" p14:dur="2000" advTm="11989"/>
    </mc:Choice>
    <mc:Fallback xmlns="">
      <p:transition spd="slow" advTm="119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dots and lines&#10;&#10;Description automatically generated">
            <a:extLst>
              <a:ext uri="{FF2B5EF4-FFF2-40B4-BE49-F238E27FC236}">
                <a16:creationId xmlns:a16="http://schemas.microsoft.com/office/drawing/2014/main" id="{7B8BD178-2D35-54FF-B93E-23A976336122}"/>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9408160" y="5986376"/>
            <a:ext cx="774929" cy="529464"/>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512AA96-FB52-6D79-C089-6878D9516DC9}"/>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0422296" y="5990736"/>
            <a:ext cx="1363304" cy="525104"/>
          </a:xfrm>
          <a:prstGeom prst="rect">
            <a:avLst/>
          </a:prstGeom>
        </p:spPr>
      </p:pic>
      <p:pic>
        <p:nvPicPr>
          <p:cNvPr id="4" name="Picture 3">
            <a:extLst>
              <a:ext uri="{FF2B5EF4-FFF2-40B4-BE49-F238E27FC236}">
                <a16:creationId xmlns:a16="http://schemas.microsoft.com/office/drawing/2014/main" id="{227A18EE-6724-CC56-E84D-A6D23A1803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000" t="13333" r="20000" b="26889"/>
          <a:stretch/>
        </p:blipFill>
        <p:spPr>
          <a:xfrm>
            <a:off x="101600" y="88900"/>
            <a:ext cx="717550" cy="683260"/>
          </a:xfrm>
          <a:prstGeom prst="rect">
            <a:avLst/>
          </a:prstGeom>
        </p:spPr>
      </p:pic>
      <p:sp>
        <p:nvSpPr>
          <p:cNvPr id="8" name="TextBox 7">
            <a:extLst>
              <a:ext uri="{FF2B5EF4-FFF2-40B4-BE49-F238E27FC236}">
                <a16:creationId xmlns:a16="http://schemas.microsoft.com/office/drawing/2014/main" id="{3B3C5A1F-2FDC-A11B-A6E7-6BEDB33A9FE7}"/>
              </a:ext>
            </a:extLst>
          </p:cNvPr>
          <p:cNvSpPr txBox="1"/>
          <p:nvPr/>
        </p:nvSpPr>
        <p:spPr>
          <a:xfrm>
            <a:off x="914400" y="155934"/>
            <a:ext cx="94906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Reports available online</a:t>
            </a:r>
          </a:p>
        </p:txBody>
      </p:sp>
      <p:pic>
        <p:nvPicPr>
          <p:cNvPr id="5" name="Picture 4">
            <a:extLst>
              <a:ext uri="{FF2B5EF4-FFF2-40B4-BE49-F238E27FC236}">
                <a16:creationId xmlns:a16="http://schemas.microsoft.com/office/drawing/2014/main" id="{D64EED59-CAC8-8535-B4CE-704E468C5D04}"/>
              </a:ext>
            </a:extLst>
          </p:cNvPr>
          <p:cNvPicPr>
            <a:picLocks noChangeAspect="1"/>
          </p:cNvPicPr>
          <p:nvPr/>
        </p:nvPicPr>
        <p:blipFill>
          <a:blip r:embed="rId6"/>
          <a:stretch>
            <a:fillRect/>
          </a:stretch>
        </p:blipFill>
        <p:spPr>
          <a:xfrm>
            <a:off x="1111984" y="1328840"/>
            <a:ext cx="4984016" cy="1713255"/>
          </a:xfrm>
          <a:prstGeom prst="rect">
            <a:avLst/>
          </a:prstGeom>
          <a:ln>
            <a:solidFill>
              <a:schemeClr val="bg1">
                <a:lumMod val="65000"/>
              </a:schemeClr>
            </a:solidFill>
          </a:ln>
        </p:spPr>
      </p:pic>
      <p:pic>
        <p:nvPicPr>
          <p:cNvPr id="6" name="Picture 5">
            <a:extLst>
              <a:ext uri="{FF2B5EF4-FFF2-40B4-BE49-F238E27FC236}">
                <a16:creationId xmlns:a16="http://schemas.microsoft.com/office/drawing/2014/main" id="{77D00939-405C-0642-91F6-FB48C708CEE1}"/>
              </a:ext>
            </a:extLst>
          </p:cNvPr>
          <p:cNvPicPr>
            <a:picLocks noChangeAspect="1"/>
          </p:cNvPicPr>
          <p:nvPr/>
        </p:nvPicPr>
        <p:blipFill>
          <a:blip r:embed="rId7"/>
          <a:stretch>
            <a:fillRect/>
          </a:stretch>
        </p:blipFill>
        <p:spPr>
          <a:xfrm>
            <a:off x="1111984" y="3429000"/>
            <a:ext cx="4984016" cy="1773062"/>
          </a:xfrm>
          <a:prstGeom prst="rect">
            <a:avLst/>
          </a:prstGeom>
        </p:spPr>
      </p:pic>
      <p:sp>
        <p:nvSpPr>
          <p:cNvPr id="9" name="TextBox 8">
            <a:extLst>
              <a:ext uri="{FF2B5EF4-FFF2-40B4-BE49-F238E27FC236}">
                <a16:creationId xmlns:a16="http://schemas.microsoft.com/office/drawing/2014/main" id="{637A1884-9B4A-CB65-4AEB-79C096374F56}"/>
              </a:ext>
            </a:extLst>
          </p:cNvPr>
          <p:cNvSpPr txBox="1"/>
          <p:nvPr/>
        </p:nvSpPr>
        <p:spPr>
          <a:xfrm>
            <a:off x="6360160" y="3992365"/>
            <a:ext cx="551688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6092"/>
                </a:solidFill>
                <a:effectLst/>
                <a:uLnTx/>
                <a:uFillTx/>
                <a:latin typeface="Montserrat" pitchFamily="2" charset="0"/>
                <a:ea typeface="+mn-ea"/>
                <a:cs typeface="+mn-cs"/>
              </a:rPr>
              <a:t>www.paho.org/pub/en/leading-causes-death-disease-burden-americas/</a:t>
            </a:r>
          </a:p>
        </p:txBody>
      </p:sp>
      <p:sp>
        <p:nvSpPr>
          <p:cNvPr id="11" name="TextBox 10">
            <a:extLst>
              <a:ext uri="{FF2B5EF4-FFF2-40B4-BE49-F238E27FC236}">
                <a16:creationId xmlns:a16="http://schemas.microsoft.com/office/drawing/2014/main" id="{CE274488-9A14-51B9-B061-03D0ACD954F3}"/>
              </a:ext>
            </a:extLst>
          </p:cNvPr>
          <p:cNvSpPr txBox="1"/>
          <p:nvPr/>
        </p:nvSpPr>
        <p:spPr>
          <a:xfrm>
            <a:off x="6360160" y="1812539"/>
            <a:ext cx="55168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6092"/>
                </a:solidFill>
                <a:effectLst/>
                <a:uLnTx/>
                <a:uFillTx/>
                <a:latin typeface="Montserrat" pitchFamily="2" charset="0"/>
                <a:ea typeface="+mn-ea"/>
                <a:cs typeface="+mn-cs"/>
              </a:rPr>
              <a:t>doi.org/10.1016/j.lana.2023.100483</a:t>
            </a:r>
          </a:p>
        </p:txBody>
      </p:sp>
    </p:spTree>
    <p:extLst>
      <p:ext uri="{BB962C8B-B14F-4D97-AF65-F5344CB8AC3E}">
        <p14:creationId xmlns:p14="http://schemas.microsoft.com/office/powerpoint/2010/main" val="9250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8AC146A-13BD-6194-8AA5-FB6B1EB076D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02E955-0E16-AB77-75AD-9DBB3C1CFF0F}"/>
              </a:ext>
            </a:extLst>
          </p:cNvPr>
          <p:cNvSpPr txBox="1"/>
          <p:nvPr/>
        </p:nvSpPr>
        <p:spPr>
          <a:xfrm>
            <a:off x="6797039" y="4940150"/>
            <a:ext cx="2056675" cy="400110"/>
          </a:xfrm>
          <a:prstGeom prst="rect">
            <a:avLst/>
          </a:prstGeom>
          <a:solidFill>
            <a:srgbClr val="FCD3B2">
              <a:alpha val="50000"/>
            </a:srgbClr>
          </a:solidFill>
          <a:ln w="9525">
            <a:solidFill>
              <a:schemeClr val="bg1">
                <a:lumMod val="65000"/>
              </a:schemeClr>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SIDS: 35%</a:t>
            </a:r>
          </a:p>
        </p:txBody>
      </p:sp>
      <p:sp>
        <p:nvSpPr>
          <p:cNvPr id="5" name="TextBox 4">
            <a:extLst>
              <a:ext uri="{FF2B5EF4-FFF2-40B4-BE49-F238E27FC236}">
                <a16:creationId xmlns:a16="http://schemas.microsoft.com/office/drawing/2014/main" id="{9F7E8338-7850-E8FB-DAD8-1B426B8FB84D}"/>
              </a:ext>
            </a:extLst>
          </p:cNvPr>
          <p:cNvSpPr txBox="1"/>
          <p:nvPr/>
        </p:nvSpPr>
        <p:spPr>
          <a:xfrm>
            <a:off x="6797039" y="4403577"/>
            <a:ext cx="2056675" cy="400110"/>
          </a:xfrm>
          <a:prstGeom prst="rect">
            <a:avLst/>
          </a:prstGeom>
          <a:noFill/>
          <a:ln w="9525">
            <a:solidFill>
              <a:schemeClr val="bg1">
                <a:lumMod val="65000"/>
              </a:schemeClr>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NA: 58%</a:t>
            </a:r>
          </a:p>
        </p:txBody>
      </p:sp>
      <p:sp>
        <p:nvSpPr>
          <p:cNvPr id="6" name="TextBox 5">
            <a:extLst>
              <a:ext uri="{FF2B5EF4-FFF2-40B4-BE49-F238E27FC236}">
                <a16:creationId xmlns:a16="http://schemas.microsoft.com/office/drawing/2014/main" id="{526C3159-BA2B-4CF0-1ECB-A4FB2F974BF8}"/>
              </a:ext>
            </a:extLst>
          </p:cNvPr>
          <p:cNvSpPr txBox="1"/>
          <p:nvPr/>
        </p:nvSpPr>
        <p:spPr>
          <a:xfrm>
            <a:off x="6797039" y="3885904"/>
            <a:ext cx="2056675" cy="400110"/>
          </a:xfrm>
          <a:prstGeom prst="rect">
            <a:avLst/>
          </a:prstGeom>
          <a:noFill/>
          <a:ln w="9525">
            <a:solidFill>
              <a:schemeClr val="bg1">
                <a:lumMod val="65000"/>
              </a:schemeClr>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EAP: 60%</a:t>
            </a:r>
          </a:p>
        </p:txBody>
      </p:sp>
      <p:sp>
        <p:nvSpPr>
          <p:cNvPr id="8" name="TextBox 7">
            <a:extLst>
              <a:ext uri="{FF2B5EF4-FFF2-40B4-BE49-F238E27FC236}">
                <a16:creationId xmlns:a16="http://schemas.microsoft.com/office/drawing/2014/main" id="{8FB39EFE-F18B-EE9E-EFE6-E4DC6BE11D2E}"/>
              </a:ext>
            </a:extLst>
          </p:cNvPr>
          <p:cNvSpPr txBox="1"/>
          <p:nvPr/>
        </p:nvSpPr>
        <p:spPr>
          <a:xfrm>
            <a:off x="6797039" y="1263354"/>
            <a:ext cx="2056675" cy="400110"/>
          </a:xfrm>
          <a:prstGeom prst="rect">
            <a:avLst/>
          </a:prstGeom>
          <a:noFill/>
          <a:ln w="9525">
            <a:solidFill>
              <a:schemeClr val="bg1">
                <a:lumMod val="65000"/>
              </a:schemeClr>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SA: 68%</a:t>
            </a:r>
          </a:p>
        </p:txBody>
      </p:sp>
      <p:cxnSp>
        <p:nvCxnSpPr>
          <p:cNvPr id="10" name="Straight Arrow Connector 9">
            <a:extLst>
              <a:ext uri="{FF2B5EF4-FFF2-40B4-BE49-F238E27FC236}">
                <a16:creationId xmlns:a16="http://schemas.microsoft.com/office/drawing/2014/main" id="{A06E59AB-4EAF-64F7-9F1E-EC6237A09294}"/>
              </a:ext>
            </a:extLst>
          </p:cNvPr>
          <p:cNvCxnSpPr>
            <a:cxnSpLocks/>
          </p:cNvCxnSpPr>
          <p:nvPr/>
        </p:nvCxnSpPr>
        <p:spPr>
          <a:xfrm flipV="1">
            <a:off x="7778750" y="2159000"/>
            <a:ext cx="0" cy="1270000"/>
          </a:xfrm>
          <a:prstGeom prst="straightConnector1">
            <a:avLst/>
          </a:prstGeom>
          <a:ln w="38100">
            <a:solidFill>
              <a:schemeClr val="bg1">
                <a:lumMod val="65000"/>
              </a:schemeClr>
            </a:solidFill>
            <a:round/>
            <a:tailEnd type="triangle" w="lg" len="med"/>
          </a:ln>
          <a:effectLst/>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4E83F65A-A1F9-4435-A806-3608AB039FB6}"/>
              </a:ext>
            </a:extLst>
          </p:cNvPr>
          <p:cNvPicPr>
            <a:picLocks noChangeAspect="1"/>
          </p:cNvPicPr>
          <p:nvPr/>
        </p:nvPicPr>
        <p:blipFill>
          <a:blip r:embed="rId3"/>
          <a:stretch>
            <a:fillRect/>
          </a:stretch>
        </p:blipFill>
        <p:spPr>
          <a:xfrm>
            <a:off x="762000" y="921656"/>
            <a:ext cx="6035040" cy="5029200"/>
          </a:xfrm>
          <a:prstGeom prst="rect">
            <a:avLst/>
          </a:prstGeom>
        </p:spPr>
      </p:pic>
      <p:sp>
        <p:nvSpPr>
          <p:cNvPr id="11" name="TextBox 10">
            <a:extLst>
              <a:ext uri="{FF2B5EF4-FFF2-40B4-BE49-F238E27FC236}">
                <a16:creationId xmlns:a16="http://schemas.microsoft.com/office/drawing/2014/main" id="{557C0746-F7DF-1601-112E-9EBD6870B167}"/>
              </a:ext>
            </a:extLst>
          </p:cNvPr>
          <p:cNvSpPr txBox="1"/>
          <p:nvPr/>
        </p:nvSpPr>
        <p:spPr>
          <a:xfrm>
            <a:off x="1004006" y="99552"/>
            <a:ext cx="539931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Gender Data Availability</a:t>
            </a:r>
            <a:endParaRPr kumimoji="0" lang="en-US" sz="3200" b="1" i="0"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Picture 1" descr="A logo with dots and lines&#10;&#10;Description automatically generated">
            <a:extLst>
              <a:ext uri="{FF2B5EF4-FFF2-40B4-BE49-F238E27FC236}">
                <a16:creationId xmlns:a16="http://schemas.microsoft.com/office/drawing/2014/main" id="{B34693E8-10AB-C691-BF6F-94E188D20B54}"/>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9408160" y="5986376"/>
            <a:ext cx="774929" cy="529464"/>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726DFB5C-2250-44CF-7D50-911123AC0B25}"/>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10422296" y="5990736"/>
            <a:ext cx="1363304" cy="525104"/>
          </a:xfrm>
          <a:prstGeom prst="rect">
            <a:avLst/>
          </a:prstGeom>
        </p:spPr>
      </p:pic>
    </p:spTree>
    <p:extLst>
      <p:ext uri="{BB962C8B-B14F-4D97-AF65-F5344CB8AC3E}">
        <p14:creationId xmlns:p14="http://schemas.microsoft.com/office/powerpoint/2010/main" val="31154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EF18DD-8274-0314-28F0-6B4D8914E0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00" t="13333" r="20000" b="-6770"/>
          <a:stretch/>
        </p:blipFill>
        <p:spPr>
          <a:xfrm>
            <a:off x="101600" y="88900"/>
            <a:ext cx="717550" cy="1067976"/>
          </a:xfrm>
          <a:prstGeom prst="rect">
            <a:avLst/>
          </a:prstGeom>
        </p:spPr>
      </p:pic>
      <p:pic>
        <p:nvPicPr>
          <p:cNvPr id="19" name="Picture 18" descr="A logo with dots and lines&#10;&#10;Description automatically generated">
            <a:extLst>
              <a:ext uri="{FF2B5EF4-FFF2-40B4-BE49-F238E27FC236}">
                <a16:creationId xmlns:a16="http://schemas.microsoft.com/office/drawing/2014/main" id="{CEC0C6D6-AF76-9650-1C5E-DCA642BC3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438" y="5601109"/>
            <a:ext cx="1338811" cy="914731"/>
          </a:xfrm>
          <a:prstGeom prst="rect">
            <a:avLst/>
          </a:prstGeom>
        </p:spPr>
      </p:pic>
      <p:pic>
        <p:nvPicPr>
          <p:cNvPr id="5" name="Picture 4">
            <a:extLst>
              <a:ext uri="{FF2B5EF4-FFF2-40B4-BE49-F238E27FC236}">
                <a16:creationId xmlns:a16="http://schemas.microsoft.com/office/drawing/2014/main" id="{ED258300-1414-ADE0-5D01-0029EA69CD21}"/>
              </a:ext>
            </a:extLst>
          </p:cNvPr>
          <p:cNvPicPr>
            <a:picLocks noChangeAspect="1"/>
          </p:cNvPicPr>
          <p:nvPr/>
        </p:nvPicPr>
        <p:blipFill>
          <a:blip r:embed="rId5"/>
          <a:stretch>
            <a:fillRect/>
          </a:stretch>
        </p:blipFill>
        <p:spPr>
          <a:xfrm>
            <a:off x="1082995" y="495046"/>
            <a:ext cx="5158779" cy="1773330"/>
          </a:xfrm>
          <a:prstGeom prst="rect">
            <a:avLst/>
          </a:prstGeom>
          <a:ln>
            <a:solidFill>
              <a:schemeClr val="bg1">
                <a:lumMod val="65000"/>
              </a:schemeClr>
            </a:solidFill>
          </a:ln>
        </p:spPr>
      </p:pic>
      <p:pic>
        <p:nvPicPr>
          <p:cNvPr id="10" name="Picture 9">
            <a:extLst>
              <a:ext uri="{FF2B5EF4-FFF2-40B4-BE49-F238E27FC236}">
                <a16:creationId xmlns:a16="http://schemas.microsoft.com/office/drawing/2014/main" id="{277049FA-4810-8D9D-84E9-458D537199A3}"/>
              </a:ext>
            </a:extLst>
          </p:cNvPr>
          <p:cNvPicPr>
            <a:picLocks noChangeAspect="1"/>
          </p:cNvPicPr>
          <p:nvPr/>
        </p:nvPicPr>
        <p:blipFill>
          <a:blip r:embed="rId6"/>
          <a:stretch>
            <a:fillRect/>
          </a:stretch>
        </p:blipFill>
        <p:spPr>
          <a:xfrm>
            <a:off x="4447233" y="2791389"/>
            <a:ext cx="4984016" cy="1773062"/>
          </a:xfrm>
          <a:prstGeom prst="rect">
            <a:avLst/>
          </a:prstGeom>
        </p:spPr>
      </p:pic>
      <p:sp>
        <p:nvSpPr>
          <p:cNvPr id="15" name="Arc 14">
            <a:extLst>
              <a:ext uri="{FF2B5EF4-FFF2-40B4-BE49-F238E27FC236}">
                <a16:creationId xmlns:a16="http://schemas.microsoft.com/office/drawing/2014/main" id="{F76922B9-15CA-59CD-32B1-D1686F925186}"/>
              </a:ext>
            </a:extLst>
          </p:cNvPr>
          <p:cNvSpPr/>
          <p:nvPr/>
        </p:nvSpPr>
        <p:spPr>
          <a:xfrm flipH="1" flipV="1">
            <a:off x="2687354" y="478487"/>
            <a:ext cx="2911011" cy="3434484"/>
          </a:xfrm>
          <a:prstGeom prst="arc">
            <a:avLst>
              <a:gd name="adj1" fmla="val 16200000"/>
              <a:gd name="adj2" fmla="val 20624483"/>
            </a:avLst>
          </a:prstGeom>
          <a:ln w="38100">
            <a:solidFill>
              <a:schemeClr val="bg1">
                <a:lumMod val="65000"/>
              </a:schemeClr>
            </a:solidFill>
            <a:headEnd type="ova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Arc 15">
            <a:extLst>
              <a:ext uri="{FF2B5EF4-FFF2-40B4-BE49-F238E27FC236}">
                <a16:creationId xmlns:a16="http://schemas.microsoft.com/office/drawing/2014/main" id="{BB1138EB-8321-16BB-6046-912D61C20B69}"/>
              </a:ext>
            </a:extLst>
          </p:cNvPr>
          <p:cNvSpPr/>
          <p:nvPr/>
        </p:nvSpPr>
        <p:spPr>
          <a:xfrm flipH="1" flipV="1">
            <a:off x="6182139" y="2791389"/>
            <a:ext cx="2823060" cy="3434485"/>
          </a:xfrm>
          <a:prstGeom prst="arc">
            <a:avLst>
              <a:gd name="adj1" fmla="val 16200000"/>
              <a:gd name="adj2" fmla="val 20624483"/>
            </a:avLst>
          </a:prstGeom>
          <a:ln w="38100">
            <a:solidFill>
              <a:schemeClr val="bg1">
                <a:lumMod val="65000"/>
              </a:schemeClr>
            </a:solidFill>
            <a:headEnd type="ova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7" name="Picture 26" descr="A logo with a black background&#10;&#10;Description automatically generated">
            <a:extLst>
              <a:ext uri="{FF2B5EF4-FFF2-40B4-BE49-F238E27FC236}">
                <a16:creationId xmlns:a16="http://schemas.microsoft.com/office/drawing/2014/main" id="{8E70E1E9-6A0C-CC3C-9860-F2513C544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4936" y="5800379"/>
            <a:ext cx="1857520" cy="715461"/>
          </a:xfrm>
          <a:prstGeom prst="rect">
            <a:avLst/>
          </a:prstGeom>
        </p:spPr>
      </p:pic>
    </p:spTree>
    <p:extLst>
      <p:ext uri="{BB962C8B-B14F-4D97-AF65-F5344CB8AC3E}">
        <p14:creationId xmlns:p14="http://schemas.microsoft.com/office/powerpoint/2010/main" val="2094612494"/>
      </p:ext>
    </p:extLst>
  </p:cSld>
  <p:clrMapOvr>
    <a:masterClrMapping/>
  </p:clrMapOvr>
  <mc:AlternateContent xmlns:mc="http://schemas.openxmlformats.org/markup-compatibility/2006" xmlns:p14="http://schemas.microsoft.com/office/powerpoint/2010/main">
    <mc:Choice Requires="p14">
      <p:transition spd="med" p14:dur="700" advTm="768">
        <p:fade/>
      </p:transition>
    </mc:Choice>
    <mc:Fallback xmlns="">
      <p:transition spd="med" advTm="76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2F934-1C71-57BA-DF0F-7A1B2D47BCC3}"/>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6776DB94-5A66-7D82-C43C-46797BA83580}"/>
              </a:ext>
            </a:extLst>
          </p:cNvPr>
          <p:cNvPicPr>
            <a:picLocks noChangeAspect="1"/>
          </p:cNvPicPr>
          <p:nvPr/>
        </p:nvPicPr>
        <p:blipFill>
          <a:blip r:embed="rId4"/>
          <a:srcRect l="17282"/>
          <a:stretch/>
        </p:blipFill>
        <p:spPr>
          <a:xfrm>
            <a:off x="7496200" y="94841"/>
            <a:ext cx="3847571" cy="6201028"/>
          </a:xfrm>
          <a:prstGeom prst="rect">
            <a:avLst/>
          </a:prstGeom>
        </p:spPr>
      </p:pic>
      <p:pic>
        <p:nvPicPr>
          <p:cNvPr id="22" name="Picture 21">
            <a:extLst>
              <a:ext uri="{FF2B5EF4-FFF2-40B4-BE49-F238E27FC236}">
                <a16:creationId xmlns:a16="http://schemas.microsoft.com/office/drawing/2014/main" id="{9E479765-BFED-804F-D490-D35A2CEEB21E}"/>
              </a:ext>
            </a:extLst>
          </p:cNvPr>
          <p:cNvPicPr>
            <a:picLocks noChangeAspect="1"/>
          </p:cNvPicPr>
          <p:nvPr/>
        </p:nvPicPr>
        <p:blipFill>
          <a:blip r:embed="rId5"/>
          <a:srcRect l="17282"/>
          <a:stretch/>
        </p:blipFill>
        <p:spPr>
          <a:xfrm>
            <a:off x="7496202" y="94841"/>
            <a:ext cx="3847569" cy="6201028"/>
          </a:xfrm>
          <a:prstGeom prst="rect">
            <a:avLst/>
          </a:prstGeom>
        </p:spPr>
      </p:pic>
      <p:pic>
        <p:nvPicPr>
          <p:cNvPr id="24" name="Picture 23">
            <a:extLst>
              <a:ext uri="{FF2B5EF4-FFF2-40B4-BE49-F238E27FC236}">
                <a16:creationId xmlns:a16="http://schemas.microsoft.com/office/drawing/2014/main" id="{22F07E24-EF1D-D60C-F4A8-8C67B3AABA18}"/>
              </a:ext>
            </a:extLst>
          </p:cNvPr>
          <p:cNvPicPr>
            <a:picLocks noChangeAspect="1"/>
          </p:cNvPicPr>
          <p:nvPr/>
        </p:nvPicPr>
        <p:blipFill>
          <a:blip r:embed="rId6"/>
          <a:srcRect l="17282"/>
          <a:stretch/>
        </p:blipFill>
        <p:spPr>
          <a:xfrm>
            <a:off x="7496202" y="94841"/>
            <a:ext cx="3847567" cy="6201028"/>
          </a:xfrm>
          <a:prstGeom prst="rect">
            <a:avLst/>
          </a:prstGeom>
        </p:spPr>
      </p:pic>
      <p:pic>
        <p:nvPicPr>
          <p:cNvPr id="26" name="Picture 25">
            <a:extLst>
              <a:ext uri="{FF2B5EF4-FFF2-40B4-BE49-F238E27FC236}">
                <a16:creationId xmlns:a16="http://schemas.microsoft.com/office/drawing/2014/main" id="{C83623E5-6043-067C-9A48-959976404587}"/>
              </a:ext>
            </a:extLst>
          </p:cNvPr>
          <p:cNvPicPr>
            <a:picLocks noChangeAspect="1"/>
          </p:cNvPicPr>
          <p:nvPr/>
        </p:nvPicPr>
        <p:blipFill>
          <a:blip r:embed="rId7"/>
          <a:srcRect l="17282"/>
          <a:stretch/>
        </p:blipFill>
        <p:spPr>
          <a:xfrm>
            <a:off x="7496202" y="94841"/>
            <a:ext cx="3847567" cy="6201028"/>
          </a:xfrm>
          <a:prstGeom prst="rect">
            <a:avLst/>
          </a:prstGeom>
        </p:spPr>
      </p:pic>
      <p:sp>
        <p:nvSpPr>
          <p:cNvPr id="7" name="Rectangle 6">
            <a:extLst>
              <a:ext uri="{FF2B5EF4-FFF2-40B4-BE49-F238E27FC236}">
                <a16:creationId xmlns:a16="http://schemas.microsoft.com/office/drawing/2014/main" id="{77692515-A71E-FD29-D71B-F37A03F918DA}"/>
              </a:ext>
            </a:extLst>
          </p:cNvPr>
          <p:cNvSpPr/>
          <p:nvPr/>
        </p:nvSpPr>
        <p:spPr>
          <a:xfrm>
            <a:off x="141150" y="5183525"/>
            <a:ext cx="242092" cy="619828"/>
          </a:xfrm>
          <a:prstGeom prst="rect">
            <a:avLst/>
          </a:prstGeom>
          <a:solidFill>
            <a:srgbClr val="D53E4F"/>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BEBB0C95-6566-25AD-5D52-0F1A5693DFE7}"/>
              </a:ext>
            </a:extLst>
          </p:cNvPr>
          <p:cNvSpPr/>
          <p:nvPr/>
        </p:nvSpPr>
        <p:spPr>
          <a:xfrm>
            <a:off x="141150" y="4502207"/>
            <a:ext cx="242092" cy="619828"/>
          </a:xfrm>
          <a:prstGeom prst="rect">
            <a:avLst/>
          </a:prstGeom>
          <a:solidFill>
            <a:srgbClr val="FC8D59"/>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A69232F5-E78D-6BD5-0E07-8F92C9ED8A1D}"/>
              </a:ext>
            </a:extLst>
          </p:cNvPr>
          <p:cNvSpPr/>
          <p:nvPr/>
        </p:nvSpPr>
        <p:spPr>
          <a:xfrm>
            <a:off x="141150" y="3820889"/>
            <a:ext cx="242092" cy="619828"/>
          </a:xfrm>
          <a:prstGeom prst="rect">
            <a:avLst/>
          </a:prstGeom>
          <a:solidFill>
            <a:srgbClr val="FEE08B"/>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CF29115F-61EB-6086-2AA9-4BD210A2F327}"/>
              </a:ext>
            </a:extLst>
          </p:cNvPr>
          <p:cNvSpPr/>
          <p:nvPr/>
        </p:nvSpPr>
        <p:spPr>
          <a:xfrm>
            <a:off x="141149" y="3112361"/>
            <a:ext cx="242092" cy="619828"/>
          </a:xfrm>
          <a:prstGeom prst="rect">
            <a:avLst/>
          </a:prstGeom>
          <a:solidFill>
            <a:srgbClr val="E6F598"/>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08ACFE87-54E1-049B-1668-FEBB80877A9F}"/>
              </a:ext>
            </a:extLst>
          </p:cNvPr>
          <p:cNvSpPr/>
          <p:nvPr/>
        </p:nvSpPr>
        <p:spPr>
          <a:xfrm>
            <a:off x="141149" y="2403833"/>
            <a:ext cx="242092" cy="619828"/>
          </a:xfrm>
          <a:prstGeom prst="rect">
            <a:avLst/>
          </a:prstGeom>
          <a:solidFill>
            <a:srgbClr val="99D594"/>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1FE6B1B2-C60F-7871-8D33-48E6ECD7C124}"/>
              </a:ext>
            </a:extLst>
          </p:cNvPr>
          <p:cNvSpPr/>
          <p:nvPr/>
        </p:nvSpPr>
        <p:spPr>
          <a:xfrm>
            <a:off x="141148" y="1702030"/>
            <a:ext cx="242092" cy="619828"/>
          </a:xfrm>
          <a:prstGeom prst="rect">
            <a:avLst/>
          </a:prstGeom>
          <a:solidFill>
            <a:srgbClr val="3288BD"/>
          </a:solid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Oval 1">
            <a:extLst>
              <a:ext uri="{FF2B5EF4-FFF2-40B4-BE49-F238E27FC236}">
                <a16:creationId xmlns:a16="http://schemas.microsoft.com/office/drawing/2014/main" id="{19CE9F14-624D-7080-E1D3-33FF532BDE8C}"/>
              </a:ext>
            </a:extLst>
          </p:cNvPr>
          <p:cNvSpPr/>
          <p:nvPr/>
        </p:nvSpPr>
        <p:spPr>
          <a:xfrm>
            <a:off x="5513913" y="5144299"/>
            <a:ext cx="846666" cy="846666"/>
          </a:xfrm>
          <a:prstGeom prst="ellipse">
            <a:avLst/>
          </a:prstGeom>
          <a:solidFill>
            <a:srgbClr val="007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itchFamily="2" charset="0"/>
                <a:ea typeface="+mn-ea"/>
                <a:cs typeface="+mn-cs"/>
              </a:rPr>
              <a:t>27</a:t>
            </a:r>
            <a:endParaRPr kumimoji="0" lang="en-GB" sz="1800" b="0" i="0" u="none" strike="noStrike" kern="1200" cap="none" spc="0" normalizeH="0" baseline="0" noProof="0" dirty="0">
              <a:ln>
                <a:noFill/>
              </a:ln>
              <a:solidFill>
                <a:prstClr val="white"/>
              </a:solidFill>
              <a:effectLst/>
              <a:uLnTx/>
              <a:uFillTx/>
              <a:latin typeface="Montserrat" pitchFamily="2" charset="0"/>
              <a:ea typeface="+mn-ea"/>
              <a:cs typeface="+mn-cs"/>
            </a:endParaRPr>
          </a:p>
        </p:txBody>
      </p:sp>
      <p:sp>
        <p:nvSpPr>
          <p:cNvPr id="3" name="Oval 2">
            <a:extLst>
              <a:ext uri="{FF2B5EF4-FFF2-40B4-BE49-F238E27FC236}">
                <a16:creationId xmlns:a16="http://schemas.microsoft.com/office/drawing/2014/main" id="{B4D94A31-AE55-E8F0-EE33-F40B235FBCBF}"/>
              </a:ext>
            </a:extLst>
          </p:cNvPr>
          <p:cNvSpPr/>
          <p:nvPr/>
        </p:nvSpPr>
        <p:spPr>
          <a:xfrm>
            <a:off x="951221" y="4848390"/>
            <a:ext cx="474133" cy="474133"/>
          </a:xfrm>
          <a:prstGeom prst="ellipse">
            <a:avLst/>
          </a:prstGeom>
          <a:solidFill>
            <a:srgbClr val="E69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pitchFamily="2" charset="0"/>
                <a:ea typeface="+mn-ea"/>
                <a:cs typeface="+mn-cs"/>
              </a:rPr>
              <a:t>5</a:t>
            </a:r>
            <a:endParaRPr kumimoji="0" lang="en-GB" sz="1800" b="0" i="0" u="none" strike="noStrike" kern="1200" cap="none" spc="0" normalizeH="0" baseline="0" noProof="0" dirty="0">
              <a:ln>
                <a:noFill/>
              </a:ln>
              <a:solidFill>
                <a:prstClr val="white"/>
              </a:solidFill>
              <a:effectLst/>
              <a:uLnTx/>
              <a:uFillTx/>
              <a:latin typeface="Montserrat" pitchFamily="2" charset="0"/>
              <a:ea typeface="+mn-ea"/>
              <a:cs typeface="+mn-cs"/>
            </a:endParaRPr>
          </a:p>
        </p:txBody>
      </p:sp>
      <p:pic>
        <p:nvPicPr>
          <p:cNvPr id="13" name="Picture 12">
            <a:extLst>
              <a:ext uri="{FF2B5EF4-FFF2-40B4-BE49-F238E27FC236}">
                <a16:creationId xmlns:a16="http://schemas.microsoft.com/office/drawing/2014/main" id="{63E1EB8F-3AE0-31D0-946E-62AA3BC86BE7}"/>
              </a:ext>
            </a:extLst>
          </p:cNvPr>
          <p:cNvPicPr>
            <a:picLocks noChangeAspect="1"/>
          </p:cNvPicPr>
          <p:nvPr/>
        </p:nvPicPr>
        <p:blipFill>
          <a:blip r:embed="rId8"/>
          <a:stretch>
            <a:fillRect/>
          </a:stretch>
        </p:blipFill>
        <p:spPr>
          <a:xfrm>
            <a:off x="1015372" y="1551648"/>
            <a:ext cx="3404227" cy="2830141"/>
          </a:xfrm>
          <a:prstGeom prst="rect">
            <a:avLst/>
          </a:prstGeom>
        </p:spPr>
      </p:pic>
      <p:sp>
        <p:nvSpPr>
          <p:cNvPr id="14" name="TextBox 13">
            <a:extLst>
              <a:ext uri="{FF2B5EF4-FFF2-40B4-BE49-F238E27FC236}">
                <a16:creationId xmlns:a16="http://schemas.microsoft.com/office/drawing/2014/main" id="{4880B969-AB03-B807-F06C-2651DC67B6DD}"/>
              </a:ext>
            </a:extLst>
          </p:cNvPr>
          <p:cNvSpPr txBox="1"/>
          <p:nvPr/>
        </p:nvSpPr>
        <p:spPr>
          <a:xfrm>
            <a:off x="1389911" y="4854625"/>
            <a:ext cx="47653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a:ea typeface="+mn-ea"/>
                <a:cs typeface="+mn-cs"/>
              </a:rPr>
              <a:t>In 2019 </a:t>
            </a:r>
            <a:r>
              <a:rPr kumimoji="0" lang="en-GB" sz="2400" b="0" i="0" u="none" strike="noStrike" kern="1200" cap="none" spc="0" normalizeH="0" baseline="0" noProof="0" dirty="0">
                <a:ln>
                  <a:noFill/>
                </a:ln>
                <a:solidFill>
                  <a:srgbClr val="000000"/>
                </a:solidFill>
                <a:effectLst/>
                <a:uLnTx/>
                <a:uFillTx/>
                <a:latin typeface="Open Sans"/>
                <a:ea typeface="+mn-ea"/>
                <a:cs typeface="+mn-cs"/>
                <a:sym typeface="Wingdings" panose="05000000000000000000" pitchFamily="2" charset="2"/>
              </a:rPr>
              <a:t> </a:t>
            </a:r>
            <a:r>
              <a:rPr kumimoji="0" lang="en-GB" sz="2400" b="0" i="0" u="none" strike="noStrike" kern="1200" cap="none" spc="0" normalizeH="0" baseline="0" noProof="0" dirty="0">
                <a:ln>
                  <a:noFill/>
                </a:ln>
                <a:solidFill>
                  <a:srgbClr val="000000"/>
                </a:solidFill>
                <a:effectLst/>
                <a:uLnTx/>
                <a:uFillTx/>
                <a:latin typeface="Open Sans"/>
                <a:ea typeface="+mn-ea"/>
                <a:cs typeface="+mn-cs"/>
              </a:rPr>
              <a:t>Higher LE at 60</a:t>
            </a:r>
            <a:endParaRPr kumimoji="0" lang="en-US" sz="24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CFA1BE9E-E71A-1CF0-0845-B128635E2A2F}"/>
              </a:ext>
            </a:extLst>
          </p:cNvPr>
          <p:cNvSpPr txBox="1"/>
          <p:nvPr/>
        </p:nvSpPr>
        <p:spPr>
          <a:xfrm>
            <a:off x="1772401" y="5341688"/>
            <a:ext cx="45210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a:ea typeface="+mn-ea"/>
                <a:cs typeface="+mn-cs"/>
              </a:rPr>
              <a:t>In 2019 </a:t>
            </a:r>
            <a:r>
              <a:rPr kumimoji="0" lang="en-GB" sz="2400" b="0" i="0" u="none" strike="noStrike" kern="1200" cap="none" spc="0" normalizeH="0" baseline="0" noProof="0" dirty="0">
                <a:ln>
                  <a:noFill/>
                </a:ln>
                <a:solidFill>
                  <a:srgbClr val="000000"/>
                </a:solidFill>
                <a:effectLst/>
                <a:uLnTx/>
                <a:uFillTx/>
                <a:latin typeface="Open Sans"/>
                <a:ea typeface="+mn-ea"/>
                <a:cs typeface="+mn-cs"/>
                <a:sym typeface="Wingdings" panose="05000000000000000000" pitchFamily="2" charset="2"/>
              </a:rPr>
              <a:t> </a:t>
            </a:r>
            <a:r>
              <a:rPr kumimoji="0" lang="en-GB" sz="2400" b="0" i="0" u="none" strike="noStrike" kern="1200" cap="none" spc="0" normalizeH="0" baseline="0" noProof="0" dirty="0">
                <a:ln>
                  <a:noFill/>
                </a:ln>
                <a:solidFill>
                  <a:srgbClr val="000000"/>
                </a:solidFill>
                <a:effectLst/>
                <a:uLnTx/>
                <a:uFillTx/>
                <a:latin typeface="Open Sans"/>
                <a:ea typeface="+mn-ea"/>
                <a:cs typeface="+mn-cs"/>
              </a:rPr>
              <a:t>Lower LE at 60</a:t>
            </a:r>
            <a:endParaRPr kumimoji="0" lang="en-US" sz="24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 name="Title 1">
            <a:extLst>
              <a:ext uri="{FF2B5EF4-FFF2-40B4-BE49-F238E27FC236}">
                <a16:creationId xmlns:a16="http://schemas.microsoft.com/office/drawing/2014/main" id="{303FEBE6-6761-2DD1-265B-F104E53AD79C}"/>
              </a:ext>
            </a:extLst>
          </p:cNvPr>
          <p:cNvSpPr txBox="1">
            <a:spLocks/>
          </p:cNvSpPr>
          <p:nvPr/>
        </p:nvSpPr>
        <p:spPr>
          <a:xfrm>
            <a:off x="859168" y="223932"/>
            <a:ext cx="10868471" cy="54639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ontserrat"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Montserrat" pitchFamily="2" charset="0"/>
                <a:ea typeface="+mj-ea"/>
                <a:cs typeface="+mj-cs"/>
              </a:rPr>
              <a:t>Aging in the Americas</a:t>
            </a:r>
            <a:endParaRPr kumimoji="0" lang="en-GB" sz="3600" b="0" i="0" u="none" strike="noStrike" kern="1200" cap="none" spc="0" normalizeH="0" baseline="0" noProof="0" dirty="0">
              <a:ln>
                <a:noFill/>
              </a:ln>
              <a:solidFill>
                <a:srgbClr val="000000"/>
              </a:solidFill>
              <a:effectLst/>
              <a:uLnTx/>
              <a:uFillTx/>
              <a:latin typeface="Montserrat" pitchFamily="2" charset="0"/>
              <a:ea typeface="+mj-ea"/>
              <a:cs typeface="+mj-cs"/>
            </a:endParaRPr>
          </a:p>
        </p:txBody>
      </p:sp>
    </p:spTree>
    <p:custDataLst>
      <p:tags r:id="rId1"/>
    </p:custDataLst>
    <p:extLst>
      <p:ext uri="{BB962C8B-B14F-4D97-AF65-F5344CB8AC3E}">
        <p14:creationId xmlns:p14="http://schemas.microsoft.com/office/powerpoint/2010/main" val="3047781381"/>
      </p:ext>
    </p:extLst>
  </p:cSld>
  <p:clrMapOvr>
    <a:masterClrMapping/>
  </p:clrMapOvr>
  <mc:AlternateContent xmlns:mc="http://schemas.openxmlformats.org/markup-compatibility/2006" xmlns:p14="http://schemas.microsoft.com/office/powerpoint/2010/main">
    <mc:Choice Requires="p14">
      <p:transition spd="slow" p14:dur="2000" advTm="66914"/>
    </mc:Choice>
    <mc:Fallback xmlns="">
      <p:transition spd="slow" advTm="669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17B13-0F0A-9F46-909A-FA7076C4A8F4}"/>
              </a:ext>
            </a:extLst>
          </p:cNvPr>
          <p:cNvSpPr txBox="1"/>
          <p:nvPr/>
        </p:nvSpPr>
        <p:spPr>
          <a:xfrm>
            <a:off x="367817" y="1710006"/>
            <a:ext cx="5211180" cy="400110"/>
          </a:xfrm>
          <a:prstGeom prst="rect">
            <a:avLst/>
          </a:prstGeom>
          <a:solidFill>
            <a:srgbClr val="D89C60"/>
          </a:solidFill>
        </p:spPr>
        <p:txBody>
          <a:bodyPr wrap="square">
            <a:spAutoFit/>
          </a:bodyPr>
          <a:lstStyle/>
          <a:p>
            <a:r>
              <a:rPr lang="en-US" sz="2000" b="1" dirty="0">
                <a:solidFill>
                  <a:schemeClr val="bg1"/>
                </a:solidFill>
              </a:rPr>
              <a:t>OLDER ADULTS</a:t>
            </a:r>
            <a:endParaRPr lang="en-US" sz="2000" dirty="0">
              <a:solidFill>
                <a:schemeClr val="bg1"/>
              </a:solidFill>
            </a:endParaRPr>
          </a:p>
        </p:txBody>
      </p:sp>
      <p:sp>
        <p:nvSpPr>
          <p:cNvPr id="8" name="TextBox 7">
            <a:extLst>
              <a:ext uri="{FF2B5EF4-FFF2-40B4-BE49-F238E27FC236}">
                <a16:creationId xmlns:a16="http://schemas.microsoft.com/office/drawing/2014/main" id="{E96DD8F8-B841-92EA-5EE8-B4199929F717}"/>
              </a:ext>
            </a:extLst>
          </p:cNvPr>
          <p:cNvSpPr txBox="1"/>
          <p:nvPr/>
        </p:nvSpPr>
        <p:spPr>
          <a:xfrm>
            <a:off x="367817" y="3414140"/>
            <a:ext cx="5211180" cy="400110"/>
          </a:xfrm>
          <a:prstGeom prst="rect">
            <a:avLst/>
          </a:prstGeom>
          <a:solidFill>
            <a:srgbClr val="376092"/>
          </a:solidFill>
        </p:spPr>
        <p:txBody>
          <a:bodyPr wrap="square">
            <a:spAutoFit/>
          </a:bodyPr>
          <a:lstStyle/>
          <a:p>
            <a:r>
              <a:rPr lang="en-US" sz="2000" b="1" dirty="0">
                <a:solidFill>
                  <a:schemeClr val="bg1"/>
                </a:solidFill>
              </a:rPr>
              <a:t>COMPARED TO 2000</a:t>
            </a:r>
            <a:endParaRPr lang="en-US" sz="2000" dirty="0">
              <a:solidFill>
                <a:schemeClr val="bg1"/>
              </a:solidFill>
            </a:endParaRPr>
          </a:p>
        </p:txBody>
      </p:sp>
      <p:sp>
        <p:nvSpPr>
          <p:cNvPr id="13" name="TextBox 12">
            <a:extLst>
              <a:ext uri="{FF2B5EF4-FFF2-40B4-BE49-F238E27FC236}">
                <a16:creationId xmlns:a16="http://schemas.microsoft.com/office/drawing/2014/main" id="{8EC91377-AC65-DBD3-E374-0825FDC10C93}"/>
              </a:ext>
            </a:extLst>
          </p:cNvPr>
          <p:cNvSpPr txBox="1"/>
          <p:nvPr/>
        </p:nvSpPr>
        <p:spPr>
          <a:xfrm>
            <a:off x="367817" y="2226397"/>
            <a:ext cx="5211180" cy="646331"/>
          </a:xfrm>
          <a:prstGeom prst="rect">
            <a:avLst/>
          </a:prstGeom>
          <a:noFill/>
        </p:spPr>
        <p:txBody>
          <a:bodyPr wrap="square">
            <a:spAutoFit/>
          </a:bodyPr>
          <a:lstStyle/>
          <a:p>
            <a:r>
              <a:rPr lang="en-US" sz="1800" dirty="0"/>
              <a:t>Population in Barbados (70+) has been growing fast, and this will continue. </a:t>
            </a:r>
          </a:p>
        </p:txBody>
      </p:sp>
      <p:sp>
        <p:nvSpPr>
          <p:cNvPr id="16" name="TextBox 15">
            <a:extLst>
              <a:ext uri="{FF2B5EF4-FFF2-40B4-BE49-F238E27FC236}">
                <a16:creationId xmlns:a16="http://schemas.microsoft.com/office/drawing/2014/main" id="{E19A46BF-D278-8628-CD0B-3E462267615D}"/>
              </a:ext>
            </a:extLst>
          </p:cNvPr>
          <p:cNvSpPr txBox="1"/>
          <p:nvPr/>
        </p:nvSpPr>
        <p:spPr>
          <a:xfrm>
            <a:off x="367817" y="3893997"/>
            <a:ext cx="5211180" cy="646331"/>
          </a:xfrm>
          <a:prstGeom prst="rect">
            <a:avLst/>
          </a:prstGeom>
          <a:noFill/>
        </p:spPr>
        <p:txBody>
          <a:bodyPr wrap="square">
            <a:spAutoFit/>
          </a:bodyPr>
          <a:lstStyle/>
          <a:p>
            <a:r>
              <a:rPr lang="en-US" sz="1800" dirty="0"/>
              <a:t>By 2060 elderly men expected to triple. Elderly women expected to more than double. </a:t>
            </a:r>
            <a:endParaRPr lang="en-US" dirty="0"/>
          </a:p>
        </p:txBody>
      </p:sp>
      <p:pic>
        <p:nvPicPr>
          <p:cNvPr id="19" name="Graphic 18" descr="Female with solid fill">
            <a:extLst>
              <a:ext uri="{FF2B5EF4-FFF2-40B4-BE49-F238E27FC236}">
                <a16:creationId xmlns:a16="http://schemas.microsoft.com/office/drawing/2014/main" id="{40B82FC2-E0F6-9CF6-A17A-8527298F2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9024" y="2576096"/>
            <a:ext cx="914400" cy="914400"/>
          </a:xfrm>
          <a:prstGeom prst="rect">
            <a:avLst/>
          </a:prstGeom>
        </p:spPr>
      </p:pic>
      <p:pic>
        <p:nvPicPr>
          <p:cNvPr id="21" name="Graphic 20" descr="Male with solid fill">
            <a:extLst>
              <a:ext uri="{FF2B5EF4-FFF2-40B4-BE49-F238E27FC236}">
                <a16:creationId xmlns:a16="http://schemas.microsoft.com/office/drawing/2014/main" id="{623E5C57-A560-286C-2FC0-D1292C4315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9024" y="3717732"/>
            <a:ext cx="914400" cy="914400"/>
          </a:xfrm>
          <a:prstGeom prst="rect">
            <a:avLst/>
          </a:prstGeom>
        </p:spPr>
      </p:pic>
      <p:cxnSp>
        <p:nvCxnSpPr>
          <p:cNvPr id="32" name="Straight Connector 31">
            <a:extLst>
              <a:ext uri="{FF2B5EF4-FFF2-40B4-BE49-F238E27FC236}">
                <a16:creationId xmlns:a16="http://schemas.microsoft.com/office/drawing/2014/main" id="{F8490A3B-BC0A-8869-30A2-3B875D52B0AD}"/>
              </a:ext>
            </a:extLst>
          </p:cNvPr>
          <p:cNvCxnSpPr>
            <a:cxnSpLocks/>
          </p:cNvCxnSpPr>
          <p:nvPr/>
        </p:nvCxnSpPr>
        <p:spPr>
          <a:xfrm>
            <a:off x="6481823" y="881135"/>
            <a:ext cx="0" cy="4304323"/>
          </a:xfrm>
          <a:prstGeom prst="line">
            <a:avLst/>
          </a:prstGeom>
          <a:ln w="381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37" name="Table 36">
            <a:extLst>
              <a:ext uri="{FF2B5EF4-FFF2-40B4-BE49-F238E27FC236}">
                <a16:creationId xmlns:a16="http://schemas.microsoft.com/office/drawing/2014/main" id="{8E7D19C1-6E00-62A1-3B7F-41F2E2BCF802}"/>
              </a:ext>
            </a:extLst>
          </p:cNvPr>
          <p:cNvGraphicFramePr>
            <a:graphicFrameLocks noGrp="1"/>
          </p:cNvGraphicFramePr>
          <p:nvPr>
            <p:extLst>
              <p:ext uri="{D42A27DB-BD31-4B8C-83A1-F6EECF244321}">
                <p14:modId xmlns:p14="http://schemas.microsoft.com/office/powerpoint/2010/main" val="4082539932"/>
              </p:ext>
            </p:extLst>
          </p:nvPr>
        </p:nvGraphicFramePr>
        <p:xfrm>
          <a:off x="8006541" y="1482570"/>
          <a:ext cx="3123960" cy="3027680"/>
        </p:xfrm>
        <a:graphic>
          <a:graphicData uri="http://schemas.openxmlformats.org/drawingml/2006/table">
            <a:tbl>
              <a:tblPr firstRow="1" bandRow="1">
                <a:tableStyleId>{5C22544A-7EE6-4342-B048-85BDC9FD1C3A}</a:tableStyleId>
              </a:tblPr>
              <a:tblGrid>
                <a:gridCol w="1561980">
                  <a:extLst>
                    <a:ext uri="{9D8B030D-6E8A-4147-A177-3AD203B41FA5}">
                      <a16:colId xmlns:a16="http://schemas.microsoft.com/office/drawing/2014/main" val="2087752276"/>
                    </a:ext>
                  </a:extLst>
                </a:gridCol>
                <a:gridCol w="1561980">
                  <a:extLst>
                    <a:ext uri="{9D8B030D-6E8A-4147-A177-3AD203B41FA5}">
                      <a16:colId xmlns:a16="http://schemas.microsoft.com/office/drawing/2014/main" val="2425378978"/>
                    </a:ext>
                  </a:extLst>
                </a:gridCol>
              </a:tblGrid>
              <a:tr h="370840">
                <a:tc>
                  <a:txBody>
                    <a:bodyPr/>
                    <a:lstStyle/>
                    <a:p>
                      <a:pPr algn="ctr"/>
                      <a:r>
                        <a:rPr lang="en-US" sz="4400" dirty="0">
                          <a:solidFill>
                            <a:schemeClr val="tx1"/>
                          </a:solidFill>
                        </a:rPr>
                        <a:t>2000</a:t>
                      </a:r>
                    </a:p>
                  </a:txBody>
                  <a:tcPr>
                    <a:noFill/>
                  </a:tcPr>
                </a:tc>
                <a:tc>
                  <a:txBody>
                    <a:bodyPr/>
                    <a:lstStyle/>
                    <a:p>
                      <a:pPr algn="ctr"/>
                      <a:r>
                        <a:rPr lang="en-US" sz="4400" dirty="0">
                          <a:solidFill>
                            <a:schemeClr val="tx1"/>
                          </a:solidFill>
                        </a:rPr>
                        <a:t>2060</a:t>
                      </a:r>
                    </a:p>
                  </a:txBody>
                  <a:tcPr>
                    <a:noFill/>
                  </a:tcPr>
                </a:tc>
                <a:extLst>
                  <a:ext uri="{0D108BD9-81ED-4DB2-BD59-A6C34878D82A}">
                    <a16:rowId xmlns:a16="http://schemas.microsoft.com/office/drawing/2014/main" val="953169186"/>
                  </a:ext>
                </a:extLst>
              </a:tr>
              <a:tr h="370840">
                <a:tc>
                  <a:txBody>
                    <a:bodyPr/>
                    <a:lstStyle/>
                    <a:p>
                      <a:pPr algn="ctr"/>
                      <a:endParaRPr lang="en-US" sz="1050" dirty="0">
                        <a:solidFill>
                          <a:schemeClr val="tx1"/>
                        </a:solidFill>
                      </a:endParaRPr>
                    </a:p>
                  </a:txBody>
                  <a:tcPr>
                    <a:noFill/>
                  </a:tcPr>
                </a:tc>
                <a:tc>
                  <a:txBody>
                    <a:bodyPr/>
                    <a:lstStyle/>
                    <a:p>
                      <a:pPr algn="ctr"/>
                      <a:endParaRPr lang="en-US" sz="1050" dirty="0">
                        <a:solidFill>
                          <a:schemeClr val="tx1"/>
                        </a:solidFill>
                      </a:endParaRPr>
                    </a:p>
                  </a:txBody>
                  <a:tcPr>
                    <a:noFill/>
                  </a:tcPr>
                </a:tc>
                <a:extLst>
                  <a:ext uri="{0D108BD9-81ED-4DB2-BD59-A6C34878D82A}">
                    <a16:rowId xmlns:a16="http://schemas.microsoft.com/office/drawing/2014/main" val="488160659"/>
                  </a:ext>
                </a:extLst>
              </a:tr>
              <a:tr h="370840">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610888329"/>
                  </a:ext>
                </a:extLst>
              </a:tr>
              <a:tr h="370840">
                <a:tc>
                  <a:txBody>
                    <a:bodyPr/>
                    <a:lstStyle/>
                    <a:p>
                      <a:pPr algn="ctr"/>
                      <a:endParaRPr lang="en-US" sz="1200" dirty="0">
                        <a:solidFill>
                          <a:schemeClr val="tx1"/>
                        </a:solidFill>
                      </a:endParaRPr>
                    </a:p>
                  </a:txBody>
                  <a:tcPr>
                    <a:noFill/>
                  </a:tcPr>
                </a:tc>
                <a:tc>
                  <a:txBody>
                    <a:bodyPr/>
                    <a:lstStyle/>
                    <a:p>
                      <a:pPr algn="ctr"/>
                      <a:endParaRPr lang="en-US" sz="1200" dirty="0">
                        <a:solidFill>
                          <a:schemeClr val="tx1"/>
                        </a:solidFill>
                      </a:endParaRPr>
                    </a:p>
                  </a:txBody>
                  <a:tcPr>
                    <a:noFill/>
                  </a:tcPr>
                </a:tc>
                <a:extLst>
                  <a:ext uri="{0D108BD9-81ED-4DB2-BD59-A6C34878D82A}">
                    <a16:rowId xmlns:a16="http://schemas.microsoft.com/office/drawing/2014/main" val="2320598694"/>
                  </a:ext>
                </a:extLst>
              </a:tr>
              <a:tr h="370840">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300420670"/>
                  </a:ext>
                </a:extLst>
              </a:tr>
            </a:tbl>
          </a:graphicData>
        </a:graphic>
      </p:graphicFrame>
      <p:pic>
        <p:nvPicPr>
          <p:cNvPr id="2" name="Picture 1" descr="A logo with dots and lines&#10;&#10;Description automatically generated">
            <a:extLst>
              <a:ext uri="{FF2B5EF4-FFF2-40B4-BE49-F238E27FC236}">
                <a16:creationId xmlns:a16="http://schemas.microsoft.com/office/drawing/2014/main" id="{FED95EC1-3192-FE2E-7FC3-12FDB3111015}"/>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9408160" y="5986376"/>
            <a:ext cx="774929" cy="529464"/>
          </a:xfrm>
          <a:prstGeom prst="rect">
            <a:avLst/>
          </a:prstGeom>
        </p:spPr>
      </p:pic>
      <p:pic>
        <p:nvPicPr>
          <p:cNvPr id="4" name="Picture 3" descr="A logo with a black background&#10;&#10;Description automatically generated">
            <a:extLst>
              <a:ext uri="{FF2B5EF4-FFF2-40B4-BE49-F238E27FC236}">
                <a16:creationId xmlns:a16="http://schemas.microsoft.com/office/drawing/2014/main" id="{4CE37C52-F327-0AAA-E2E9-7B454F9E8116}"/>
              </a:ext>
            </a:extLst>
          </p:cNvPr>
          <p:cNvPicPr>
            <a:picLocks noChangeAspect="1"/>
          </p:cNvPicPr>
          <p:nvPr/>
        </p:nvPicPr>
        <p:blipFill>
          <a:blip r:embed="rId8">
            <a:alphaModFix amt="50000"/>
            <a:extLst>
              <a:ext uri="{28A0092B-C50C-407E-A947-70E740481C1C}">
                <a14:useLocalDpi xmlns:a14="http://schemas.microsoft.com/office/drawing/2010/main" val="0"/>
              </a:ext>
            </a:extLst>
          </a:blip>
          <a:stretch>
            <a:fillRect/>
          </a:stretch>
        </p:blipFill>
        <p:spPr>
          <a:xfrm>
            <a:off x="10422296" y="5990736"/>
            <a:ext cx="1363304" cy="525104"/>
          </a:xfrm>
          <a:prstGeom prst="rect">
            <a:avLst/>
          </a:prstGeom>
        </p:spPr>
      </p:pic>
      <p:pic>
        <p:nvPicPr>
          <p:cNvPr id="6" name="Picture 5">
            <a:extLst>
              <a:ext uri="{FF2B5EF4-FFF2-40B4-BE49-F238E27FC236}">
                <a16:creationId xmlns:a16="http://schemas.microsoft.com/office/drawing/2014/main" id="{675D30AA-E849-925A-CBB2-76E957138C6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000" t="13333" r="20000" b="26889"/>
          <a:stretch/>
        </p:blipFill>
        <p:spPr>
          <a:xfrm>
            <a:off x="101600" y="88900"/>
            <a:ext cx="717550" cy="683260"/>
          </a:xfrm>
          <a:prstGeom prst="rect">
            <a:avLst/>
          </a:prstGeom>
        </p:spPr>
      </p:pic>
      <p:sp>
        <p:nvSpPr>
          <p:cNvPr id="3" name="TextBox 2">
            <a:extLst>
              <a:ext uri="{FF2B5EF4-FFF2-40B4-BE49-F238E27FC236}">
                <a16:creationId xmlns:a16="http://schemas.microsoft.com/office/drawing/2014/main" id="{FDB492DD-18D3-D137-BF82-3A58A4633137}"/>
              </a:ext>
            </a:extLst>
          </p:cNvPr>
          <p:cNvSpPr txBox="1"/>
          <p:nvPr/>
        </p:nvSpPr>
        <p:spPr>
          <a:xfrm>
            <a:off x="914400" y="155934"/>
            <a:ext cx="9490605" cy="584775"/>
          </a:xfrm>
          <a:prstGeom prst="rect">
            <a:avLst/>
          </a:prstGeom>
          <a:noFill/>
        </p:spPr>
        <p:txBody>
          <a:bodyPr wrap="square" rtlCol="0">
            <a:spAutoFit/>
          </a:bodyPr>
          <a:lstStyle/>
          <a:p>
            <a:pPr>
              <a:defRPr/>
            </a:pPr>
            <a:r>
              <a:rPr lang="en-US" sz="3200" dirty="0">
                <a:solidFill>
                  <a:srgbClr val="000000"/>
                </a:solidFill>
                <a:latin typeface="Calibri Light" panose="020F0302020204030204" pitchFamily="34" charset="0"/>
                <a:cs typeface="Calibri Light" panose="020F0302020204030204" pitchFamily="34" charset="0"/>
              </a:rPr>
              <a:t>The Barbados example. The country is ageing.</a:t>
            </a:r>
          </a:p>
        </p:txBody>
      </p:sp>
    </p:spTree>
    <p:extLst>
      <p:ext uri="{BB962C8B-B14F-4D97-AF65-F5344CB8AC3E}">
        <p14:creationId xmlns:p14="http://schemas.microsoft.com/office/powerpoint/2010/main" val="36566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B3697E4-1D90-070F-2554-2FBC59F07E9D}"/>
              </a:ext>
            </a:extLst>
          </p:cNvPr>
          <p:cNvPicPr>
            <a:picLocks noChangeAspect="1"/>
          </p:cNvPicPr>
          <p:nvPr/>
        </p:nvPicPr>
        <p:blipFill>
          <a:blip r:embed="rId3"/>
          <a:stretch>
            <a:fillRect/>
          </a:stretch>
        </p:blipFill>
        <p:spPr>
          <a:xfrm>
            <a:off x="0" y="1392859"/>
            <a:ext cx="12192000" cy="4072282"/>
          </a:xfrm>
          <a:prstGeom prst="rect">
            <a:avLst/>
          </a:prstGeom>
        </p:spPr>
      </p:pic>
      <p:pic>
        <p:nvPicPr>
          <p:cNvPr id="75" name="Picture 74">
            <a:extLst>
              <a:ext uri="{FF2B5EF4-FFF2-40B4-BE49-F238E27FC236}">
                <a16:creationId xmlns:a16="http://schemas.microsoft.com/office/drawing/2014/main" id="{D464217C-A056-4DDA-EC93-7A403CD80B36}"/>
              </a:ext>
            </a:extLst>
          </p:cNvPr>
          <p:cNvPicPr>
            <a:picLocks noChangeAspect="1"/>
          </p:cNvPicPr>
          <p:nvPr/>
        </p:nvPicPr>
        <p:blipFill>
          <a:blip r:embed="rId4"/>
          <a:stretch>
            <a:fillRect/>
          </a:stretch>
        </p:blipFill>
        <p:spPr>
          <a:xfrm>
            <a:off x="0" y="1392859"/>
            <a:ext cx="12192000" cy="4072282"/>
          </a:xfrm>
          <a:prstGeom prst="rect">
            <a:avLst/>
          </a:prstGeom>
        </p:spPr>
      </p:pic>
      <p:pic>
        <p:nvPicPr>
          <p:cNvPr id="77" name="Picture 76">
            <a:extLst>
              <a:ext uri="{FF2B5EF4-FFF2-40B4-BE49-F238E27FC236}">
                <a16:creationId xmlns:a16="http://schemas.microsoft.com/office/drawing/2014/main" id="{6F489A7D-F0A9-DDD3-967C-0DA4728FA707}"/>
              </a:ext>
            </a:extLst>
          </p:cNvPr>
          <p:cNvPicPr>
            <a:picLocks noChangeAspect="1"/>
          </p:cNvPicPr>
          <p:nvPr/>
        </p:nvPicPr>
        <p:blipFill>
          <a:blip r:embed="rId5"/>
          <a:stretch>
            <a:fillRect/>
          </a:stretch>
        </p:blipFill>
        <p:spPr>
          <a:xfrm>
            <a:off x="0" y="1392859"/>
            <a:ext cx="12192000" cy="4072282"/>
          </a:xfrm>
          <a:prstGeom prst="rect">
            <a:avLst/>
          </a:prstGeom>
        </p:spPr>
      </p:pic>
      <p:pic>
        <p:nvPicPr>
          <p:cNvPr id="79" name="Picture 78">
            <a:extLst>
              <a:ext uri="{FF2B5EF4-FFF2-40B4-BE49-F238E27FC236}">
                <a16:creationId xmlns:a16="http://schemas.microsoft.com/office/drawing/2014/main" id="{5C691CEA-CB95-785C-30A2-9BBD27CD7C5C}"/>
              </a:ext>
            </a:extLst>
          </p:cNvPr>
          <p:cNvPicPr>
            <a:picLocks noChangeAspect="1"/>
          </p:cNvPicPr>
          <p:nvPr/>
        </p:nvPicPr>
        <p:blipFill>
          <a:blip r:embed="rId6"/>
          <a:stretch>
            <a:fillRect/>
          </a:stretch>
        </p:blipFill>
        <p:spPr>
          <a:xfrm>
            <a:off x="0" y="1392859"/>
            <a:ext cx="12192000" cy="4072282"/>
          </a:xfrm>
          <a:prstGeom prst="rect">
            <a:avLst/>
          </a:prstGeom>
        </p:spPr>
      </p:pic>
      <p:pic>
        <p:nvPicPr>
          <p:cNvPr id="81" name="Picture 80">
            <a:extLst>
              <a:ext uri="{FF2B5EF4-FFF2-40B4-BE49-F238E27FC236}">
                <a16:creationId xmlns:a16="http://schemas.microsoft.com/office/drawing/2014/main" id="{AB1EA4ED-5582-0A6F-5324-309329671397}"/>
              </a:ext>
            </a:extLst>
          </p:cNvPr>
          <p:cNvPicPr>
            <a:picLocks noChangeAspect="1"/>
          </p:cNvPicPr>
          <p:nvPr/>
        </p:nvPicPr>
        <p:blipFill>
          <a:blip r:embed="rId7"/>
          <a:stretch>
            <a:fillRect/>
          </a:stretch>
        </p:blipFill>
        <p:spPr>
          <a:xfrm>
            <a:off x="0" y="1392859"/>
            <a:ext cx="12192000" cy="4072282"/>
          </a:xfrm>
          <a:prstGeom prst="rect">
            <a:avLst/>
          </a:prstGeom>
        </p:spPr>
      </p:pic>
      <p:pic>
        <p:nvPicPr>
          <p:cNvPr id="83" name="Picture 82">
            <a:extLst>
              <a:ext uri="{FF2B5EF4-FFF2-40B4-BE49-F238E27FC236}">
                <a16:creationId xmlns:a16="http://schemas.microsoft.com/office/drawing/2014/main" id="{CE7CCB05-9A5F-D88C-72D8-D14AC57306D9}"/>
              </a:ext>
            </a:extLst>
          </p:cNvPr>
          <p:cNvPicPr>
            <a:picLocks noChangeAspect="1"/>
          </p:cNvPicPr>
          <p:nvPr/>
        </p:nvPicPr>
        <p:blipFill>
          <a:blip r:embed="rId8"/>
          <a:stretch>
            <a:fillRect/>
          </a:stretch>
        </p:blipFill>
        <p:spPr>
          <a:xfrm>
            <a:off x="0" y="1392859"/>
            <a:ext cx="12192000" cy="4072282"/>
          </a:xfrm>
          <a:prstGeom prst="rect">
            <a:avLst/>
          </a:prstGeom>
        </p:spPr>
      </p:pic>
      <p:pic>
        <p:nvPicPr>
          <p:cNvPr id="87" name="Picture 86">
            <a:extLst>
              <a:ext uri="{FF2B5EF4-FFF2-40B4-BE49-F238E27FC236}">
                <a16:creationId xmlns:a16="http://schemas.microsoft.com/office/drawing/2014/main" id="{8AE72E55-2025-F64C-3806-EFF8975AFB54}"/>
              </a:ext>
            </a:extLst>
          </p:cNvPr>
          <p:cNvPicPr>
            <a:picLocks noChangeAspect="1"/>
          </p:cNvPicPr>
          <p:nvPr/>
        </p:nvPicPr>
        <p:blipFill>
          <a:blip r:embed="rId9"/>
          <a:stretch>
            <a:fillRect/>
          </a:stretch>
        </p:blipFill>
        <p:spPr>
          <a:xfrm>
            <a:off x="0" y="1392859"/>
            <a:ext cx="12192000" cy="4072282"/>
          </a:xfrm>
          <a:prstGeom prst="rect">
            <a:avLst/>
          </a:prstGeom>
        </p:spPr>
      </p:pic>
      <p:pic>
        <p:nvPicPr>
          <p:cNvPr id="11" name="Picture 10">
            <a:extLst>
              <a:ext uri="{FF2B5EF4-FFF2-40B4-BE49-F238E27FC236}">
                <a16:creationId xmlns:a16="http://schemas.microsoft.com/office/drawing/2014/main" id="{245A0AAB-9FDE-6FD6-947E-AC2FED33046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000" t="13333" r="20000" b="26889"/>
          <a:stretch/>
        </p:blipFill>
        <p:spPr>
          <a:xfrm>
            <a:off x="101600" y="88900"/>
            <a:ext cx="717550" cy="683260"/>
          </a:xfrm>
          <a:prstGeom prst="rect">
            <a:avLst/>
          </a:prstGeom>
        </p:spPr>
      </p:pic>
      <p:pic>
        <p:nvPicPr>
          <p:cNvPr id="66" name="Picture 65" descr="A logo with dots and lines&#10;&#10;Description automatically generated">
            <a:extLst>
              <a:ext uri="{FF2B5EF4-FFF2-40B4-BE49-F238E27FC236}">
                <a16:creationId xmlns:a16="http://schemas.microsoft.com/office/drawing/2014/main" id="{B72D0F68-9BCC-C993-4C54-06C6F8B964A5}"/>
              </a:ext>
            </a:extLst>
          </p:cNvPr>
          <p:cNvPicPr>
            <a:picLocks noChangeAspect="1"/>
          </p:cNvPicPr>
          <p:nvPr/>
        </p:nvPicPr>
        <p:blipFill>
          <a:blip r:embed="rId11">
            <a:alphaModFix amt="50000"/>
            <a:extLst>
              <a:ext uri="{28A0092B-C50C-407E-A947-70E740481C1C}">
                <a14:useLocalDpi xmlns:a14="http://schemas.microsoft.com/office/drawing/2010/main" val="0"/>
              </a:ext>
            </a:extLst>
          </a:blip>
          <a:stretch>
            <a:fillRect/>
          </a:stretch>
        </p:blipFill>
        <p:spPr>
          <a:xfrm>
            <a:off x="9408160" y="5986376"/>
            <a:ext cx="774929" cy="529464"/>
          </a:xfrm>
          <a:prstGeom prst="rect">
            <a:avLst/>
          </a:prstGeom>
        </p:spPr>
      </p:pic>
      <p:pic>
        <p:nvPicPr>
          <p:cNvPr id="67" name="Picture 66" descr="A logo with a black background&#10;&#10;Description automatically generated">
            <a:extLst>
              <a:ext uri="{FF2B5EF4-FFF2-40B4-BE49-F238E27FC236}">
                <a16:creationId xmlns:a16="http://schemas.microsoft.com/office/drawing/2014/main" id="{B82D1E33-725C-6F9F-9B11-F35F5AFE51B8}"/>
              </a:ext>
            </a:extLst>
          </p:cNvPr>
          <p:cNvPicPr>
            <a:picLocks noChangeAspect="1"/>
          </p:cNvPicPr>
          <p:nvPr/>
        </p:nvPicPr>
        <p:blipFill>
          <a:blip r:embed="rId12">
            <a:alphaModFix amt="50000"/>
            <a:extLst>
              <a:ext uri="{28A0092B-C50C-407E-A947-70E740481C1C}">
                <a14:useLocalDpi xmlns:a14="http://schemas.microsoft.com/office/drawing/2010/main" val="0"/>
              </a:ext>
            </a:extLst>
          </a:blip>
          <a:stretch>
            <a:fillRect/>
          </a:stretch>
        </p:blipFill>
        <p:spPr>
          <a:xfrm>
            <a:off x="10422296" y="5990736"/>
            <a:ext cx="1363304" cy="525104"/>
          </a:xfrm>
          <a:prstGeom prst="rect">
            <a:avLst/>
          </a:prstGeom>
        </p:spPr>
      </p:pic>
      <p:sp>
        <p:nvSpPr>
          <p:cNvPr id="88" name="TextBox 87">
            <a:extLst>
              <a:ext uri="{FF2B5EF4-FFF2-40B4-BE49-F238E27FC236}">
                <a16:creationId xmlns:a16="http://schemas.microsoft.com/office/drawing/2014/main" id="{FA604D37-44F3-E69C-906C-4FD0D5F2A11C}"/>
              </a:ext>
            </a:extLst>
          </p:cNvPr>
          <p:cNvSpPr txBox="1"/>
          <p:nvPr/>
        </p:nvSpPr>
        <p:spPr>
          <a:xfrm>
            <a:off x="914400" y="155934"/>
            <a:ext cx="9490605" cy="584775"/>
          </a:xfrm>
          <a:prstGeom prst="rect">
            <a:avLst/>
          </a:prstGeom>
          <a:noFill/>
        </p:spPr>
        <p:txBody>
          <a:bodyPr wrap="square" rtlCol="0">
            <a:spAutoFit/>
          </a:bodyPr>
          <a:lstStyle/>
          <a:p>
            <a:pPr>
              <a:defRPr/>
            </a:pPr>
            <a:r>
              <a:rPr lang="en-US" sz="3200" dirty="0">
                <a:solidFill>
                  <a:srgbClr val="000000"/>
                </a:solidFill>
                <a:latin typeface="Calibri Light" panose="020F0302020204030204" pitchFamily="34" charset="0"/>
                <a:cs typeface="Calibri Light" panose="020F0302020204030204" pitchFamily="34" charset="0"/>
              </a:rPr>
              <a:t>The effect on health - building our estimates (deaths)</a:t>
            </a:r>
          </a:p>
        </p:txBody>
      </p:sp>
    </p:spTree>
    <p:extLst>
      <p:ext uri="{BB962C8B-B14F-4D97-AF65-F5344CB8AC3E}">
        <p14:creationId xmlns:p14="http://schemas.microsoft.com/office/powerpoint/2010/main" val="88877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C6BF05-5196-C763-BBF6-330E8A99C856}"/>
              </a:ext>
            </a:extLst>
          </p:cNvPr>
          <p:cNvSpPr txBox="1"/>
          <p:nvPr/>
        </p:nvSpPr>
        <p:spPr>
          <a:xfrm>
            <a:off x="1072898" y="2897225"/>
            <a:ext cx="4502107" cy="461665"/>
          </a:xfrm>
          <a:prstGeom prst="rect">
            <a:avLst/>
          </a:prstGeom>
          <a:noFill/>
        </p:spPr>
        <p:txBody>
          <a:bodyPr wrap="square">
            <a:spAutoFit/>
          </a:bodyPr>
          <a:lstStyle/>
          <a:p>
            <a:pPr algn="ctr"/>
            <a:r>
              <a:rPr lang="en-US" sz="2400" dirty="0"/>
              <a:t>Public health progress on its own</a:t>
            </a:r>
          </a:p>
        </p:txBody>
      </p:sp>
      <p:sp>
        <p:nvSpPr>
          <p:cNvPr id="9" name="TextBox 8">
            <a:extLst>
              <a:ext uri="{FF2B5EF4-FFF2-40B4-BE49-F238E27FC236}">
                <a16:creationId xmlns:a16="http://schemas.microsoft.com/office/drawing/2014/main" id="{AE0B9C46-4F72-7933-6CDF-B3EE1609082D}"/>
              </a:ext>
            </a:extLst>
          </p:cNvPr>
          <p:cNvSpPr txBox="1"/>
          <p:nvPr/>
        </p:nvSpPr>
        <p:spPr>
          <a:xfrm>
            <a:off x="1072898" y="3555174"/>
            <a:ext cx="4827463" cy="584775"/>
          </a:xfrm>
          <a:prstGeom prst="rect">
            <a:avLst/>
          </a:prstGeom>
          <a:solidFill>
            <a:srgbClr val="FF7F0E">
              <a:alpha val="80000"/>
            </a:srgbClr>
          </a:solidFill>
        </p:spPr>
        <p:txBody>
          <a:bodyPr wrap="square">
            <a:spAutoFit/>
          </a:bodyPr>
          <a:lstStyle/>
          <a:p>
            <a:pPr algn="ctr"/>
            <a:r>
              <a:rPr lang="en-US" sz="2400" dirty="0">
                <a:solidFill>
                  <a:schemeClr val="bg1"/>
                </a:solidFill>
              </a:rPr>
              <a:t>deaths from </a:t>
            </a:r>
            <a:r>
              <a:rPr lang="en-US" sz="3200" b="1" dirty="0">
                <a:solidFill>
                  <a:schemeClr val="bg1"/>
                </a:solidFill>
              </a:rPr>
              <a:t>aging</a:t>
            </a:r>
            <a:r>
              <a:rPr lang="en-US" sz="2400" b="1" dirty="0">
                <a:solidFill>
                  <a:schemeClr val="bg1"/>
                </a:solidFill>
              </a:rPr>
              <a:t> </a:t>
            </a:r>
            <a:r>
              <a:rPr lang="en-US" sz="2400" dirty="0">
                <a:solidFill>
                  <a:schemeClr val="bg1"/>
                </a:solidFill>
              </a:rPr>
              <a:t>up by 35%</a:t>
            </a:r>
            <a:endParaRPr lang="en-US" sz="2000" dirty="0">
              <a:solidFill>
                <a:schemeClr val="bg1"/>
              </a:solidFill>
            </a:endParaRPr>
          </a:p>
        </p:txBody>
      </p:sp>
      <p:sp>
        <p:nvSpPr>
          <p:cNvPr id="10" name="TextBox 9">
            <a:extLst>
              <a:ext uri="{FF2B5EF4-FFF2-40B4-BE49-F238E27FC236}">
                <a16:creationId xmlns:a16="http://schemas.microsoft.com/office/drawing/2014/main" id="{6DD3BC39-02EA-5D5D-89A5-B62D4A5A4FAA}"/>
              </a:ext>
            </a:extLst>
          </p:cNvPr>
          <p:cNvSpPr txBox="1"/>
          <p:nvPr/>
        </p:nvSpPr>
        <p:spPr>
          <a:xfrm>
            <a:off x="914400" y="5445687"/>
            <a:ext cx="10154092" cy="461665"/>
          </a:xfrm>
          <a:prstGeom prst="rect">
            <a:avLst/>
          </a:prstGeom>
          <a:solidFill>
            <a:schemeClr val="bg1">
              <a:lumMod val="65000"/>
            </a:schemeClr>
          </a:solidFill>
        </p:spPr>
        <p:txBody>
          <a:bodyPr wrap="square">
            <a:spAutoFit/>
          </a:bodyPr>
          <a:lstStyle/>
          <a:p>
            <a:pPr algn="ctr"/>
            <a:r>
              <a:rPr lang="en-US" sz="2400" dirty="0"/>
              <a:t>Demographic pressures more than offset any healthcare gains</a:t>
            </a:r>
          </a:p>
        </p:txBody>
      </p:sp>
      <p:pic>
        <p:nvPicPr>
          <p:cNvPr id="11" name="Picture 10">
            <a:extLst>
              <a:ext uri="{FF2B5EF4-FFF2-40B4-BE49-F238E27FC236}">
                <a16:creationId xmlns:a16="http://schemas.microsoft.com/office/drawing/2014/main" id="{245A0AAB-9FDE-6FD6-947E-AC2FED3304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00" t="13333" r="20000" b="26889"/>
          <a:stretch/>
        </p:blipFill>
        <p:spPr>
          <a:xfrm>
            <a:off x="101600" y="88900"/>
            <a:ext cx="717550" cy="683260"/>
          </a:xfrm>
          <a:prstGeom prst="rect">
            <a:avLst/>
          </a:prstGeom>
        </p:spPr>
      </p:pic>
      <p:sp>
        <p:nvSpPr>
          <p:cNvPr id="3" name="TextBox 2">
            <a:extLst>
              <a:ext uri="{FF2B5EF4-FFF2-40B4-BE49-F238E27FC236}">
                <a16:creationId xmlns:a16="http://schemas.microsoft.com/office/drawing/2014/main" id="{80924AFA-1B97-1866-FD48-EC01498AAAD5}"/>
              </a:ext>
            </a:extLst>
          </p:cNvPr>
          <p:cNvSpPr txBox="1"/>
          <p:nvPr/>
        </p:nvSpPr>
        <p:spPr>
          <a:xfrm>
            <a:off x="6428444" y="2897225"/>
            <a:ext cx="4502107" cy="461665"/>
          </a:xfrm>
          <a:prstGeom prst="rect">
            <a:avLst/>
          </a:prstGeom>
          <a:solidFill>
            <a:srgbClr val="1F77B4">
              <a:alpha val="80000"/>
            </a:srgbClr>
          </a:solidFill>
        </p:spPr>
        <p:txBody>
          <a:bodyPr wrap="square">
            <a:spAutoFit/>
          </a:bodyPr>
          <a:lstStyle/>
          <a:p>
            <a:pPr algn="ctr"/>
            <a:r>
              <a:rPr lang="en-US" sz="2400" b="1" dirty="0">
                <a:solidFill>
                  <a:schemeClr val="bg1"/>
                </a:solidFill>
              </a:rPr>
              <a:t>7% fewer deaths</a:t>
            </a:r>
            <a:endParaRPr lang="en-US" sz="2400" dirty="0">
              <a:solidFill>
                <a:schemeClr val="bg1"/>
              </a:solidFill>
            </a:endParaRPr>
          </a:p>
        </p:txBody>
      </p:sp>
      <p:sp>
        <p:nvSpPr>
          <p:cNvPr id="7" name="TextBox 6">
            <a:extLst>
              <a:ext uri="{FF2B5EF4-FFF2-40B4-BE49-F238E27FC236}">
                <a16:creationId xmlns:a16="http://schemas.microsoft.com/office/drawing/2014/main" id="{F74CFE6C-1C54-86BA-EE7F-C6616086E1D5}"/>
              </a:ext>
            </a:extLst>
          </p:cNvPr>
          <p:cNvSpPr txBox="1"/>
          <p:nvPr/>
        </p:nvSpPr>
        <p:spPr>
          <a:xfrm>
            <a:off x="6103089" y="3554640"/>
            <a:ext cx="4827462" cy="584775"/>
          </a:xfrm>
          <a:prstGeom prst="rect">
            <a:avLst/>
          </a:prstGeom>
          <a:solidFill>
            <a:srgbClr val="9467BD">
              <a:alpha val="80000"/>
            </a:srgbClr>
          </a:solidFill>
        </p:spPr>
        <p:txBody>
          <a:bodyPr wrap="square">
            <a:spAutoFit/>
          </a:bodyPr>
          <a:lstStyle/>
          <a:p>
            <a:pPr algn="ctr"/>
            <a:r>
              <a:rPr lang="en-US" sz="2400" dirty="0">
                <a:solidFill>
                  <a:schemeClr val="bg1"/>
                </a:solidFill>
              </a:rPr>
              <a:t>deaths from </a:t>
            </a:r>
            <a:r>
              <a:rPr lang="en-US" sz="3200" b="1" dirty="0">
                <a:solidFill>
                  <a:schemeClr val="bg1"/>
                </a:solidFill>
              </a:rPr>
              <a:t>growth</a:t>
            </a:r>
            <a:r>
              <a:rPr lang="en-US" sz="2400" b="1" dirty="0">
                <a:solidFill>
                  <a:schemeClr val="bg1"/>
                </a:solidFill>
              </a:rPr>
              <a:t> </a:t>
            </a:r>
            <a:r>
              <a:rPr lang="en-US" sz="2400" dirty="0">
                <a:solidFill>
                  <a:schemeClr val="bg1"/>
                </a:solidFill>
              </a:rPr>
              <a:t>up by 6%</a:t>
            </a:r>
            <a:endParaRPr lang="en-US" sz="2000" dirty="0">
              <a:solidFill>
                <a:schemeClr val="bg1"/>
              </a:solidFill>
            </a:endParaRPr>
          </a:p>
        </p:txBody>
      </p:sp>
      <p:cxnSp>
        <p:nvCxnSpPr>
          <p:cNvPr id="13" name="Straight Arrow Connector 12">
            <a:extLst>
              <a:ext uri="{FF2B5EF4-FFF2-40B4-BE49-F238E27FC236}">
                <a16:creationId xmlns:a16="http://schemas.microsoft.com/office/drawing/2014/main" id="{145A7731-039E-3978-2DEC-F61BBDBA044D}"/>
              </a:ext>
            </a:extLst>
          </p:cNvPr>
          <p:cNvCxnSpPr>
            <a:cxnSpLocks/>
            <a:stCxn id="6" idx="3"/>
            <a:endCxn id="3" idx="1"/>
          </p:cNvCxnSpPr>
          <p:nvPr/>
        </p:nvCxnSpPr>
        <p:spPr>
          <a:xfrm>
            <a:off x="5575005" y="3128058"/>
            <a:ext cx="853439" cy="0"/>
          </a:xfrm>
          <a:prstGeom prst="straightConnector1">
            <a:avLst/>
          </a:prstGeom>
          <a:ln w="38100">
            <a:solidFill>
              <a:srgbClr val="000000"/>
            </a:solidFill>
            <a:tailEnd type="oval" w="lg" len="lg"/>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61567A6-8555-63AF-7A7E-23D4449E6E12}"/>
              </a:ext>
            </a:extLst>
          </p:cNvPr>
          <p:cNvSpPr txBox="1"/>
          <p:nvPr/>
        </p:nvSpPr>
        <p:spPr>
          <a:xfrm>
            <a:off x="914400" y="5845915"/>
            <a:ext cx="10154092" cy="584775"/>
          </a:xfrm>
          <a:prstGeom prst="rect">
            <a:avLst/>
          </a:prstGeom>
          <a:solidFill>
            <a:schemeClr val="bg1">
              <a:lumMod val="65000"/>
            </a:schemeClr>
          </a:solidFill>
        </p:spPr>
        <p:txBody>
          <a:bodyPr wrap="square">
            <a:spAutoFit/>
          </a:bodyPr>
          <a:lstStyle/>
          <a:p>
            <a:pPr algn="ctr"/>
            <a:r>
              <a:rPr lang="en-US" sz="3200" dirty="0"/>
              <a:t>Game-changing healthcare implications…</a:t>
            </a:r>
          </a:p>
        </p:txBody>
      </p:sp>
      <p:sp>
        <p:nvSpPr>
          <p:cNvPr id="20" name="TextBox 19">
            <a:extLst>
              <a:ext uri="{FF2B5EF4-FFF2-40B4-BE49-F238E27FC236}">
                <a16:creationId xmlns:a16="http://schemas.microsoft.com/office/drawing/2014/main" id="{2832064C-E35B-43D9-7690-69A1FB4E4996}"/>
              </a:ext>
            </a:extLst>
          </p:cNvPr>
          <p:cNvSpPr txBox="1"/>
          <p:nvPr/>
        </p:nvSpPr>
        <p:spPr>
          <a:xfrm>
            <a:off x="914400" y="155934"/>
            <a:ext cx="9490605" cy="584775"/>
          </a:xfrm>
          <a:prstGeom prst="rect">
            <a:avLst/>
          </a:prstGeom>
          <a:noFill/>
        </p:spPr>
        <p:txBody>
          <a:bodyPr wrap="square" rtlCol="0">
            <a:spAutoFit/>
          </a:bodyPr>
          <a:lstStyle/>
          <a:p>
            <a:pPr>
              <a:defRPr/>
            </a:pPr>
            <a:r>
              <a:rPr lang="en-US" sz="3200" dirty="0" err="1">
                <a:solidFill>
                  <a:srgbClr val="000000"/>
                </a:solidFill>
                <a:latin typeface="Calibri Light" panose="020F0302020204030204" pitchFamily="34" charset="0"/>
                <a:cs typeface="Calibri Light" panose="020F0302020204030204" pitchFamily="34" charset="0"/>
              </a:rPr>
              <a:t>Summarising</a:t>
            </a:r>
            <a:endParaRPr lang="en-US" sz="3200" dirty="0">
              <a:solidFill>
                <a:srgbClr val="000000"/>
              </a:solidFill>
              <a:latin typeface="Calibri Light" panose="020F030202020403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230784AD-0420-5D9A-6061-2D76C26D60AA}"/>
              </a:ext>
            </a:extLst>
          </p:cNvPr>
          <p:cNvSpPr/>
          <p:nvPr/>
        </p:nvSpPr>
        <p:spPr>
          <a:xfrm>
            <a:off x="914400" y="2800807"/>
            <a:ext cx="10154093" cy="1541721"/>
          </a:xfrm>
          <a:prstGeom prst="rect">
            <a:avLst/>
          </a:prstGeom>
          <a:no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FE01938-0C9D-1E03-AC38-90798817B776}"/>
              </a:ext>
            </a:extLst>
          </p:cNvPr>
          <p:cNvSpPr txBox="1"/>
          <p:nvPr/>
        </p:nvSpPr>
        <p:spPr>
          <a:xfrm>
            <a:off x="7072133" y="2339270"/>
            <a:ext cx="3996360" cy="461665"/>
          </a:xfrm>
          <a:prstGeom prst="rect">
            <a:avLst/>
          </a:prstGeom>
          <a:noFill/>
        </p:spPr>
        <p:txBody>
          <a:bodyPr wrap="square">
            <a:spAutoFit/>
          </a:bodyPr>
          <a:lstStyle/>
          <a:p>
            <a:pPr algn="ctr"/>
            <a:r>
              <a:rPr lang="en-US" sz="2400" dirty="0"/>
              <a:t>DEATHS </a:t>
            </a:r>
            <a:r>
              <a:rPr lang="en-US" sz="2400" dirty="0">
                <a:sym typeface="Wingdings" panose="05000000000000000000" pitchFamily="2" charset="2"/>
              </a:rPr>
              <a:t> 32% INCREASE</a:t>
            </a:r>
            <a:endParaRPr lang="en-US" sz="2400" dirty="0"/>
          </a:p>
        </p:txBody>
      </p:sp>
      <p:pic>
        <p:nvPicPr>
          <p:cNvPr id="4" name="Picture 3">
            <a:extLst>
              <a:ext uri="{FF2B5EF4-FFF2-40B4-BE49-F238E27FC236}">
                <a16:creationId xmlns:a16="http://schemas.microsoft.com/office/drawing/2014/main" id="{61F1D976-8392-373B-6801-B5EDFA5C1731}"/>
              </a:ext>
            </a:extLst>
          </p:cNvPr>
          <p:cNvPicPr>
            <a:picLocks noChangeAspect="1"/>
          </p:cNvPicPr>
          <p:nvPr/>
        </p:nvPicPr>
        <p:blipFill>
          <a:blip r:embed="rId4">
            <a:alphaModFix amt="40000"/>
          </a:blip>
          <a:srcRect l="31589" r="41473" b="73590"/>
          <a:stretch/>
        </p:blipFill>
        <p:spPr>
          <a:xfrm>
            <a:off x="3953419" y="772160"/>
            <a:ext cx="3284289" cy="1073487"/>
          </a:xfrm>
          <a:prstGeom prst="rect">
            <a:avLst/>
          </a:prstGeom>
        </p:spPr>
      </p:pic>
      <p:sp>
        <p:nvSpPr>
          <p:cNvPr id="5" name="TextBox 4">
            <a:extLst>
              <a:ext uri="{FF2B5EF4-FFF2-40B4-BE49-F238E27FC236}">
                <a16:creationId xmlns:a16="http://schemas.microsoft.com/office/drawing/2014/main" id="{B28D9E07-1EB1-0A7F-9D9C-6EA6AAF4B8D7}"/>
              </a:ext>
            </a:extLst>
          </p:cNvPr>
          <p:cNvSpPr txBox="1"/>
          <p:nvPr/>
        </p:nvSpPr>
        <p:spPr>
          <a:xfrm>
            <a:off x="2541722" y="1140937"/>
            <a:ext cx="1411697" cy="461665"/>
          </a:xfrm>
          <a:prstGeom prst="rect">
            <a:avLst/>
          </a:prstGeom>
          <a:noFill/>
        </p:spPr>
        <p:txBody>
          <a:bodyPr wrap="square">
            <a:spAutoFit/>
          </a:bodyPr>
          <a:lstStyle/>
          <a:p>
            <a:pPr algn="r"/>
            <a:r>
              <a:rPr lang="en-US" sz="2400" dirty="0">
                <a:solidFill>
                  <a:schemeClr val="bg1">
                    <a:lumMod val="65000"/>
                  </a:schemeClr>
                </a:solidFill>
              </a:rPr>
              <a:t>Barbados</a:t>
            </a:r>
          </a:p>
        </p:txBody>
      </p:sp>
      <p:sp>
        <p:nvSpPr>
          <p:cNvPr id="8" name="TextBox 7">
            <a:extLst>
              <a:ext uri="{FF2B5EF4-FFF2-40B4-BE49-F238E27FC236}">
                <a16:creationId xmlns:a16="http://schemas.microsoft.com/office/drawing/2014/main" id="{E29C152C-FB5F-8946-050C-EE7805443CBA}"/>
              </a:ext>
            </a:extLst>
          </p:cNvPr>
          <p:cNvSpPr txBox="1"/>
          <p:nvPr/>
        </p:nvSpPr>
        <p:spPr>
          <a:xfrm>
            <a:off x="7267800" y="1140937"/>
            <a:ext cx="1411697" cy="461665"/>
          </a:xfrm>
          <a:prstGeom prst="rect">
            <a:avLst/>
          </a:prstGeom>
          <a:noFill/>
        </p:spPr>
        <p:txBody>
          <a:bodyPr wrap="square">
            <a:spAutoFit/>
          </a:bodyPr>
          <a:lstStyle/>
          <a:p>
            <a:r>
              <a:rPr lang="en-US" sz="2400" dirty="0">
                <a:solidFill>
                  <a:schemeClr val="bg1">
                    <a:lumMod val="65000"/>
                  </a:schemeClr>
                </a:solidFill>
              </a:rPr>
              <a:t>32%</a:t>
            </a:r>
          </a:p>
        </p:txBody>
      </p:sp>
    </p:spTree>
    <p:extLst>
      <p:ext uri="{BB962C8B-B14F-4D97-AF65-F5344CB8AC3E}">
        <p14:creationId xmlns:p14="http://schemas.microsoft.com/office/powerpoint/2010/main" val="368709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F758-E95E-F92D-3BF3-2AEA1892A798}"/>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ACC13C-9DF6-E345-7A7D-E1C4B15CE2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00" t="13333" r="20000" b="26889"/>
          <a:stretch/>
        </p:blipFill>
        <p:spPr>
          <a:xfrm>
            <a:off x="101600" y="88900"/>
            <a:ext cx="717550" cy="683260"/>
          </a:xfrm>
          <a:prstGeom prst="rect">
            <a:avLst/>
          </a:prstGeom>
        </p:spPr>
      </p:pic>
      <p:sp>
        <p:nvSpPr>
          <p:cNvPr id="20" name="TextBox 19">
            <a:extLst>
              <a:ext uri="{FF2B5EF4-FFF2-40B4-BE49-F238E27FC236}">
                <a16:creationId xmlns:a16="http://schemas.microsoft.com/office/drawing/2014/main" id="{79F95308-5843-AF4D-09CA-671309170775}"/>
              </a:ext>
            </a:extLst>
          </p:cNvPr>
          <p:cNvSpPr txBox="1"/>
          <p:nvPr/>
        </p:nvSpPr>
        <p:spPr>
          <a:xfrm>
            <a:off x="914400" y="155934"/>
            <a:ext cx="9490605" cy="584775"/>
          </a:xfrm>
          <a:prstGeom prst="rect">
            <a:avLst/>
          </a:prstGeom>
          <a:noFill/>
        </p:spPr>
        <p:txBody>
          <a:bodyPr wrap="square" rtlCol="0">
            <a:spAutoFit/>
          </a:bodyPr>
          <a:lstStyle/>
          <a:p>
            <a:pPr>
              <a:defRPr/>
            </a:pPr>
            <a:r>
              <a:rPr lang="en-US" sz="3200" dirty="0" err="1">
                <a:solidFill>
                  <a:srgbClr val="000000"/>
                </a:solidFill>
                <a:latin typeface="Calibri Light" panose="020F0302020204030204" pitchFamily="34" charset="0"/>
                <a:cs typeface="Calibri Light" panose="020F0302020204030204" pitchFamily="34" charset="0"/>
              </a:rPr>
              <a:t>Summarising</a:t>
            </a:r>
            <a:endParaRPr lang="en-US" sz="3200" dirty="0">
              <a:solidFill>
                <a:srgbClr val="000000"/>
              </a:solidFill>
              <a:latin typeface="Calibri Light" panose="020F0302020204030204" pitchFamily="34" charset="0"/>
              <a:cs typeface="Calibri Light" panose="020F0302020204030204" pitchFamily="34" charset="0"/>
            </a:endParaRPr>
          </a:p>
        </p:txBody>
      </p:sp>
      <p:pic>
        <p:nvPicPr>
          <p:cNvPr id="23" name="Picture 22">
            <a:extLst>
              <a:ext uri="{FF2B5EF4-FFF2-40B4-BE49-F238E27FC236}">
                <a16:creationId xmlns:a16="http://schemas.microsoft.com/office/drawing/2014/main" id="{0DC15439-D4EA-8F3F-55A9-C1EB7836C37B}"/>
              </a:ext>
            </a:extLst>
          </p:cNvPr>
          <p:cNvPicPr>
            <a:picLocks noChangeAspect="1"/>
          </p:cNvPicPr>
          <p:nvPr/>
        </p:nvPicPr>
        <p:blipFill>
          <a:blip r:embed="rId4"/>
          <a:stretch>
            <a:fillRect/>
          </a:stretch>
        </p:blipFill>
        <p:spPr>
          <a:xfrm>
            <a:off x="2261122" y="1069383"/>
            <a:ext cx="7313676" cy="5486400"/>
          </a:xfrm>
          <a:prstGeom prst="rect">
            <a:avLst/>
          </a:prstGeom>
        </p:spPr>
      </p:pic>
      <p:pic>
        <p:nvPicPr>
          <p:cNvPr id="25" name="Picture 24">
            <a:extLst>
              <a:ext uri="{FF2B5EF4-FFF2-40B4-BE49-F238E27FC236}">
                <a16:creationId xmlns:a16="http://schemas.microsoft.com/office/drawing/2014/main" id="{6E6E037A-70F8-2ED3-73D7-B37F9F8695EA}"/>
              </a:ext>
            </a:extLst>
          </p:cNvPr>
          <p:cNvPicPr>
            <a:picLocks noChangeAspect="1"/>
          </p:cNvPicPr>
          <p:nvPr/>
        </p:nvPicPr>
        <p:blipFill>
          <a:blip r:embed="rId5"/>
          <a:stretch>
            <a:fillRect/>
          </a:stretch>
        </p:blipFill>
        <p:spPr>
          <a:xfrm>
            <a:off x="2261122" y="1069383"/>
            <a:ext cx="7313676" cy="5486400"/>
          </a:xfrm>
          <a:prstGeom prst="rect">
            <a:avLst/>
          </a:prstGeom>
        </p:spPr>
      </p:pic>
    </p:spTree>
    <p:extLst>
      <p:ext uri="{BB962C8B-B14F-4D97-AF65-F5344CB8AC3E}">
        <p14:creationId xmlns:p14="http://schemas.microsoft.com/office/powerpoint/2010/main" val="407195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CFD09-2139-FDE1-D2C3-BAD54F35E9CC}"/>
              </a:ext>
            </a:extLst>
          </p:cNvPr>
          <p:cNvSpPr txBox="1"/>
          <p:nvPr/>
        </p:nvSpPr>
        <p:spPr>
          <a:xfrm>
            <a:off x="985286" y="1672542"/>
            <a:ext cx="3170738" cy="400110"/>
          </a:xfrm>
          <a:prstGeom prst="rect">
            <a:avLst/>
          </a:prstGeom>
          <a:solidFill>
            <a:srgbClr val="D89C60"/>
          </a:solidFill>
        </p:spPr>
        <p:txBody>
          <a:bodyPr wrap="square">
            <a:spAutoFit/>
          </a:bodyPr>
          <a:lstStyle/>
          <a:p>
            <a:pPr algn="r"/>
            <a:r>
              <a:rPr lang="en-US" sz="2000" b="1" dirty="0">
                <a:solidFill>
                  <a:schemeClr val="bg1"/>
                </a:solidFill>
              </a:rPr>
              <a:t>Higher Life Expectancy</a:t>
            </a:r>
            <a:endParaRPr lang="en-US" dirty="0">
              <a:solidFill>
                <a:schemeClr val="bg1"/>
              </a:solidFill>
            </a:endParaRPr>
          </a:p>
        </p:txBody>
      </p:sp>
      <p:sp>
        <p:nvSpPr>
          <p:cNvPr id="4" name="TextBox 3">
            <a:extLst>
              <a:ext uri="{FF2B5EF4-FFF2-40B4-BE49-F238E27FC236}">
                <a16:creationId xmlns:a16="http://schemas.microsoft.com/office/drawing/2014/main" id="{074643E5-A9B8-3338-D8C7-6F808B74E8F7}"/>
              </a:ext>
            </a:extLst>
          </p:cNvPr>
          <p:cNvSpPr txBox="1"/>
          <p:nvPr/>
        </p:nvSpPr>
        <p:spPr>
          <a:xfrm>
            <a:off x="4253630" y="1672542"/>
            <a:ext cx="5211180" cy="369332"/>
          </a:xfrm>
          <a:prstGeom prst="rect">
            <a:avLst/>
          </a:prstGeom>
          <a:noFill/>
        </p:spPr>
        <p:txBody>
          <a:bodyPr wrap="square">
            <a:spAutoFit/>
          </a:bodyPr>
          <a:lstStyle/>
          <a:p>
            <a:r>
              <a:rPr lang="en-US" dirty="0"/>
              <a:t>Median age rising from 22.6 (1980) </a:t>
            </a:r>
            <a:r>
              <a:rPr lang="en-US" dirty="0">
                <a:sym typeface="Wingdings" panose="05000000000000000000" pitchFamily="2" charset="2"/>
              </a:rPr>
              <a:t> 37.6 (2060)</a:t>
            </a:r>
            <a:endParaRPr lang="en-US" sz="1800" dirty="0"/>
          </a:p>
        </p:txBody>
      </p:sp>
      <p:cxnSp>
        <p:nvCxnSpPr>
          <p:cNvPr id="5" name="Straight Connector 4">
            <a:extLst>
              <a:ext uri="{FF2B5EF4-FFF2-40B4-BE49-F238E27FC236}">
                <a16:creationId xmlns:a16="http://schemas.microsoft.com/office/drawing/2014/main" id="{A9AFFFA6-C4CD-7678-D99F-CE085C85A535}"/>
              </a:ext>
            </a:extLst>
          </p:cNvPr>
          <p:cNvCxnSpPr>
            <a:cxnSpLocks/>
          </p:cNvCxnSpPr>
          <p:nvPr/>
        </p:nvCxnSpPr>
        <p:spPr>
          <a:xfrm>
            <a:off x="4253630" y="881135"/>
            <a:ext cx="0" cy="4304323"/>
          </a:xfrm>
          <a:prstGeom prst="line">
            <a:avLst/>
          </a:prstGeom>
          <a:ln w="381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72F810E-BE4E-A458-15E3-59C6C587C7D2}"/>
              </a:ext>
            </a:extLst>
          </p:cNvPr>
          <p:cNvSpPr txBox="1"/>
          <p:nvPr/>
        </p:nvSpPr>
        <p:spPr>
          <a:xfrm>
            <a:off x="985286" y="3316912"/>
            <a:ext cx="3170738" cy="400110"/>
          </a:xfrm>
          <a:prstGeom prst="rect">
            <a:avLst/>
          </a:prstGeom>
          <a:solidFill>
            <a:srgbClr val="D89C60"/>
          </a:solidFill>
        </p:spPr>
        <p:txBody>
          <a:bodyPr wrap="square">
            <a:spAutoFit/>
          </a:bodyPr>
          <a:lstStyle/>
          <a:p>
            <a:pPr algn="r"/>
            <a:r>
              <a:rPr lang="en-US" sz="2000" b="1" dirty="0">
                <a:solidFill>
                  <a:schemeClr val="bg1"/>
                </a:solidFill>
              </a:rPr>
              <a:t>Social Improvements</a:t>
            </a:r>
            <a:endParaRPr lang="en-US" dirty="0">
              <a:solidFill>
                <a:schemeClr val="bg1"/>
              </a:solidFill>
            </a:endParaRPr>
          </a:p>
        </p:txBody>
      </p:sp>
      <p:sp>
        <p:nvSpPr>
          <p:cNvPr id="8" name="TextBox 7">
            <a:extLst>
              <a:ext uri="{FF2B5EF4-FFF2-40B4-BE49-F238E27FC236}">
                <a16:creationId xmlns:a16="http://schemas.microsoft.com/office/drawing/2014/main" id="{88B8F834-2A8D-F9EB-1E38-2D282E7B71E2}"/>
              </a:ext>
            </a:extLst>
          </p:cNvPr>
          <p:cNvSpPr txBox="1"/>
          <p:nvPr/>
        </p:nvSpPr>
        <p:spPr>
          <a:xfrm>
            <a:off x="4253630" y="3316912"/>
            <a:ext cx="5211180" cy="646331"/>
          </a:xfrm>
          <a:prstGeom prst="rect">
            <a:avLst/>
          </a:prstGeom>
          <a:noFill/>
        </p:spPr>
        <p:txBody>
          <a:bodyPr wrap="square">
            <a:spAutoFit/>
          </a:bodyPr>
          <a:lstStyle/>
          <a:p>
            <a:r>
              <a:rPr lang="en-US" dirty="0"/>
              <a:t>Broader social development. (e.g.) health spending, healthier living, income per capita, education. </a:t>
            </a:r>
            <a:endParaRPr lang="en-US" sz="1800" dirty="0"/>
          </a:p>
        </p:txBody>
      </p:sp>
      <p:sp>
        <p:nvSpPr>
          <p:cNvPr id="9" name="TextBox 8">
            <a:extLst>
              <a:ext uri="{FF2B5EF4-FFF2-40B4-BE49-F238E27FC236}">
                <a16:creationId xmlns:a16="http://schemas.microsoft.com/office/drawing/2014/main" id="{9A8029D2-947B-68BB-0264-B27308A57A3C}"/>
              </a:ext>
            </a:extLst>
          </p:cNvPr>
          <p:cNvSpPr txBox="1"/>
          <p:nvPr/>
        </p:nvSpPr>
        <p:spPr>
          <a:xfrm>
            <a:off x="985286" y="881135"/>
            <a:ext cx="3170738" cy="400110"/>
          </a:xfrm>
          <a:prstGeom prst="rect">
            <a:avLst/>
          </a:prstGeom>
          <a:solidFill>
            <a:srgbClr val="D89C60"/>
          </a:solidFill>
        </p:spPr>
        <p:txBody>
          <a:bodyPr wrap="square">
            <a:spAutoFit/>
          </a:bodyPr>
          <a:lstStyle/>
          <a:p>
            <a:pPr algn="r"/>
            <a:r>
              <a:rPr lang="en-US" sz="2000" b="1" dirty="0">
                <a:solidFill>
                  <a:schemeClr val="bg1"/>
                </a:solidFill>
              </a:rPr>
              <a:t>Lower illness/death rates</a:t>
            </a:r>
            <a:endParaRPr lang="en-US" dirty="0">
              <a:solidFill>
                <a:schemeClr val="bg1"/>
              </a:solidFill>
            </a:endParaRPr>
          </a:p>
        </p:txBody>
      </p:sp>
      <p:sp>
        <p:nvSpPr>
          <p:cNvPr id="10" name="TextBox 9">
            <a:extLst>
              <a:ext uri="{FF2B5EF4-FFF2-40B4-BE49-F238E27FC236}">
                <a16:creationId xmlns:a16="http://schemas.microsoft.com/office/drawing/2014/main" id="{9F17401E-CDB1-9FF8-2394-6FD133916DD2}"/>
              </a:ext>
            </a:extLst>
          </p:cNvPr>
          <p:cNvSpPr txBox="1"/>
          <p:nvPr/>
        </p:nvSpPr>
        <p:spPr>
          <a:xfrm>
            <a:off x="4253630" y="881135"/>
            <a:ext cx="5211180" cy="369332"/>
          </a:xfrm>
          <a:prstGeom prst="rect">
            <a:avLst/>
          </a:prstGeom>
          <a:noFill/>
        </p:spPr>
        <p:txBody>
          <a:bodyPr wrap="square">
            <a:spAutoFit/>
          </a:bodyPr>
          <a:lstStyle/>
          <a:p>
            <a:r>
              <a:rPr lang="en-US" dirty="0"/>
              <a:t>Lower IHD, Stroke. Higher dementias, falls.</a:t>
            </a:r>
            <a:endParaRPr lang="en-US" sz="1800" dirty="0"/>
          </a:p>
        </p:txBody>
      </p:sp>
      <p:sp>
        <p:nvSpPr>
          <p:cNvPr id="11" name="TextBox 10">
            <a:extLst>
              <a:ext uri="{FF2B5EF4-FFF2-40B4-BE49-F238E27FC236}">
                <a16:creationId xmlns:a16="http://schemas.microsoft.com/office/drawing/2014/main" id="{4882B8D7-1F06-E3E8-1A03-E946F68BD892}"/>
              </a:ext>
            </a:extLst>
          </p:cNvPr>
          <p:cNvSpPr txBox="1"/>
          <p:nvPr/>
        </p:nvSpPr>
        <p:spPr>
          <a:xfrm>
            <a:off x="985286" y="2494727"/>
            <a:ext cx="3170738" cy="400110"/>
          </a:xfrm>
          <a:prstGeom prst="rect">
            <a:avLst/>
          </a:prstGeom>
          <a:solidFill>
            <a:srgbClr val="D89C60"/>
          </a:solidFill>
        </p:spPr>
        <p:txBody>
          <a:bodyPr wrap="square">
            <a:spAutoFit/>
          </a:bodyPr>
          <a:lstStyle/>
          <a:p>
            <a:pPr algn="r"/>
            <a:r>
              <a:rPr lang="en-US" sz="2000" b="1" dirty="0">
                <a:solidFill>
                  <a:schemeClr val="bg1"/>
                </a:solidFill>
              </a:rPr>
              <a:t>Public health</a:t>
            </a:r>
            <a:endParaRPr lang="en-US" dirty="0">
              <a:solidFill>
                <a:schemeClr val="bg1"/>
              </a:solidFill>
            </a:endParaRPr>
          </a:p>
        </p:txBody>
      </p:sp>
      <p:sp>
        <p:nvSpPr>
          <p:cNvPr id="12" name="TextBox 11">
            <a:extLst>
              <a:ext uri="{FF2B5EF4-FFF2-40B4-BE49-F238E27FC236}">
                <a16:creationId xmlns:a16="http://schemas.microsoft.com/office/drawing/2014/main" id="{E6D3D563-401E-16FF-2C54-D36B80918894}"/>
              </a:ext>
            </a:extLst>
          </p:cNvPr>
          <p:cNvSpPr txBox="1"/>
          <p:nvPr/>
        </p:nvSpPr>
        <p:spPr>
          <a:xfrm>
            <a:off x="4253630" y="2494727"/>
            <a:ext cx="5211180" cy="646331"/>
          </a:xfrm>
          <a:prstGeom prst="rect">
            <a:avLst/>
          </a:prstGeom>
          <a:noFill/>
        </p:spPr>
        <p:txBody>
          <a:bodyPr wrap="square">
            <a:spAutoFit/>
          </a:bodyPr>
          <a:lstStyle/>
          <a:p>
            <a:r>
              <a:rPr lang="en-US" dirty="0"/>
              <a:t>Achievements in (e.g.) infectious diseases, managing NCDs, enabling healthy living</a:t>
            </a:r>
            <a:endParaRPr lang="en-US" sz="1800" dirty="0"/>
          </a:p>
        </p:txBody>
      </p:sp>
      <p:sp>
        <p:nvSpPr>
          <p:cNvPr id="13" name="TextBox 12">
            <a:extLst>
              <a:ext uri="{FF2B5EF4-FFF2-40B4-BE49-F238E27FC236}">
                <a16:creationId xmlns:a16="http://schemas.microsoft.com/office/drawing/2014/main" id="{70544323-F500-7EAF-5655-17BF457E6899}"/>
              </a:ext>
            </a:extLst>
          </p:cNvPr>
          <p:cNvSpPr txBox="1"/>
          <p:nvPr/>
        </p:nvSpPr>
        <p:spPr>
          <a:xfrm>
            <a:off x="6468747" y="4539127"/>
            <a:ext cx="5211180" cy="461665"/>
          </a:xfrm>
          <a:prstGeom prst="rect">
            <a:avLst/>
          </a:prstGeom>
          <a:noFill/>
        </p:spPr>
        <p:txBody>
          <a:bodyPr wrap="square">
            <a:spAutoFit/>
          </a:bodyPr>
          <a:lstStyle/>
          <a:p>
            <a:r>
              <a:rPr lang="en-US" sz="2400" b="1" dirty="0"/>
              <a:t>All good! The next challenges…</a:t>
            </a:r>
            <a:endParaRPr lang="en-US" sz="1800" b="1" dirty="0"/>
          </a:p>
        </p:txBody>
      </p:sp>
      <p:sp>
        <p:nvSpPr>
          <p:cNvPr id="14" name="TextBox 13">
            <a:extLst>
              <a:ext uri="{FF2B5EF4-FFF2-40B4-BE49-F238E27FC236}">
                <a16:creationId xmlns:a16="http://schemas.microsoft.com/office/drawing/2014/main" id="{B5A29D96-00F1-EA3A-D86E-5CE93027B2B1}"/>
              </a:ext>
            </a:extLst>
          </p:cNvPr>
          <p:cNvSpPr txBox="1"/>
          <p:nvPr/>
        </p:nvSpPr>
        <p:spPr>
          <a:xfrm>
            <a:off x="985286" y="161223"/>
            <a:ext cx="5211180" cy="461665"/>
          </a:xfrm>
          <a:prstGeom prst="rect">
            <a:avLst/>
          </a:prstGeom>
          <a:noFill/>
        </p:spPr>
        <p:txBody>
          <a:bodyPr wrap="square">
            <a:spAutoFit/>
          </a:bodyPr>
          <a:lstStyle/>
          <a:p>
            <a:r>
              <a:rPr lang="en-US" sz="2400" b="1" dirty="0"/>
              <a:t>The Successes</a:t>
            </a:r>
            <a:endParaRPr lang="en-US" sz="1800" b="1" dirty="0"/>
          </a:p>
        </p:txBody>
      </p:sp>
      <p:pic>
        <p:nvPicPr>
          <p:cNvPr id="15" name="Picture 14" descr="A logo with dots and lines&#10;&#10;Description automatically generated">
            <a:extLst>
              <a:ext uri="{FF2B5EF4-FFF2-40B4-BE49-F238E27FC236}">
                <a16:creationId xmlns:a16="http://schemas.microsoft.com/office/drawing/2014/main" id="{ED988338-0549-ED72-0804-5A899801E1F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9408160" y="5986376"/>
            <a:ext cx="774929" cy="529464"/>
          </a:xfrm>
          <a:prstGeom prst="rect">
            <a:avLst/>
          </a:prstGeom>
        </p:spPr>
      </p:pic>
      <p:pic>
        <p:nvPicPr>
          <p:cNvPr id="16" name="Picture 15" descr="A logo with a black background&#10;&#10;Description automatically generated">
            <a:extLst>
              <a:ext uri="{FF2B5EF4-FFF2-40B4-BE49-F238E27FC236}">
                <a16:creationId xmlns:a16="http://schemas.microsoft.com/office/drawing/2014/main" id="{9C4924E0-A71C-5F5E-21BE-F096677BC25D}"/>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0422296" y="5990736"/>
            <a:ext cx="1363304" cy="525104"/>
          </a:xfrm>
          <a:prstGeom prst="rect">
            <a:avLst/>
          </a:prstGeom>
        </p:spPr>
      </p:pic>
      <p:pic>
        <p:nvPicPr>
          <p:cNvPr id="17" name="Picture 16">
            <a:extLst>
              <a:ext uri="{FF2B5EF4-FFF2-40B4-BE49-F238E27FC236}">
                <a16:creationId xmlns:a16="http://schemas.microsoft.com/office/drawing/2014/main" id="{D80F3AD3-E121-A716-25D0-70BC4872D3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000" t="13333" r="20000" b="26889"/>
          <a:stretch/>
        </p:blipFill>
        <p:spPr>
          <a:xfrm>
            <a:off x="101600" y="88900"/>
            <a:ext cx="717550" cy="683260"/>
          </a:xfrm>
          <a:prstGeom prst="rect">
            <a:avLst/>
          </a:prstGeom>
        </p:spPr>
      </p:pic>
    </p:spTree>
    <p:extLst>
      <p:ext uri="{BB962C8B-B14F-4D97-AF65-F5344CB8AC3E}">
        <p14:creationId xmlns:p14="http://schemas.microsoft.com/office/powerpoint/2010/main" val="213833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CFD09-2139-FDE1-D2C3-BAD54F35E9CC}"/>
              </a:ext>
            </a:extLst>
          </p:cNvPr>
          <p:cNvSpPr txBox="1"/>
          <p:nvPr/>
        </p:nvSpPr>
        <p:spPr>
          <a:xfrm>
            <a:off x="985286" y="2285916"/>
            <a:ext cx="3170738" cy="400110"/>
          </a:xfrm>
          <a:prstGeom prst="rect">
            <a:avLst/>
          </a:prstGeom>
          <a:solidFill>
            <a:srgbClr val="D89C60"/>
          </a:solidFill>
        </p:spPr>
        <p:txBody>
          <a:bodyPr wrap="square">
            <a:spAutoFit/>
          </a:bodyPr>
          <a:lstStyle/>
          <a:p>
            <a:pPr algn="r"/>
            <a:r>
              <a:rPr lang="en-US" sz="2000" b="1" dirty="0">
                <a:solidFill>
                  <a:schemeClr val="bg1"/>
                </a:solidFill>
              </a:rPr>
              <a:t>Dependency Ratio</a:t>
            </a:r>
            <a:endParaRPr lang="en-US" dirty="0">
              <a:solidFill>
                <a:schemeClr val="bg1"/>
              </a:solidFill>
            </a:endParaRPr>
          </a:p>
        </p:txBody>
      </p:sp>
      <p:sp>
        <p:nvSpPr>
          <p:cNvPr id="4" name="TextBox 3">
            <a:extLst>
              <a:ext uri="{FF2B5EF4-FFF2-40B4-BE49-F238E27FC236}">
                <a16:creationId xmlns:a16="http://schemas.microsoft.com/office/drawing/2014/main" id="{074643E5-A9B8-3338-D8C7-6F808B74E8F7}"/>
              </a:ext>
            </a:extLst>
          </p:cNvPr>
          <p:cNvSpPr txBox="1"/>
          <p:nvPr/>
        </p:nvSpPr>
        <p:spPr>
          <a:xfrm>
            <a:off x="4253630" y="2285916"/>
            <a:ext cx="5211180" cy="646331"/>
          </a:xfrm>
          <a:prstGeom prst="rect">
            <a:avLst/>
          </a:prstGeom>
          <a:noFill/>
        </p:spPr>
        <p:txBody>
          <a:bodyPr wrap="square">
            <a:spAutoFit/>
          </a:bodyPr>
          <a:lstStyle/>
          <a:p>
            <a:r>
              <a:rPr lang="en-US" dirty="0"/>
              <a:t>Old age DR </a:t>
            </a:r>
            <a:r>
              <a:rPr lang="en-US" dirty="0">
                <a:sym typeface="Wingdings" panose="05000000000000000000" pitchFamily="2" charset="2"/>
              </a:rPr>
              <a:t> </a:t>
            </a:r>
            <a:r>
              <a:rPr lang="en-US" dirty="0"/>
              <a:t>12 in 2020. Up to 29 by 2060. Affordability of UHC / healthy aging.?</a:t>
            </a:r>
            <a:endParaRPr lang="en-US" sz="1800" dirty="0"/>
          </a:p>
        </p:txBody>
      </p:sp>
      <p:cxnSp>
        <p:nvCxnSpPr>
          <p:cNvPr id="5" name="Straight Connector 4">
            <a:extLst>
              <a:ext uri="{FF2B5EF4-FFF2-40B4-BE49-F238E27FC236}">
                <a16:creationId xmlns:a16="http://schemas.microsoft.com/office/drawing/2014/main" id="{A9AFFFA6-C4CD-7678-D99F-CE085C85A535}"/>
              </a:ext>
            </a:extLst>
          </p:cNvPr>
          <p:cNvCxnSpPr>
            <a:cxnSpLocks/>
          </p:cNvCxnSpPr>
          <p:nvPr/>
        </p:nvCxnSpPr>
        <p:spPr>
          <a:xfrm>
            <a:off x="4253630" y="881135"/>
            <a:ext cx="0" cy="4304323"/>
          </a:xfrm>
          <a:prstGeom prst="line">
            <a:avLst/>
          </a:prstGeom>
          <a:ln w="381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3D28568-1F07-7FED-25C7-74DF0664191B}"/>
              </a:ext>
            </a:extLst>
          </p:cNvPr>
          <p:cNvSpPr txBox="1"/>
          <p:nvPr/>
        </p:nvSpPr>
        <p:spPr>
          <a:xfrm>
            <a:off x="985286" y="881135"/>
            <a:ext cx="3170738" cy="400110"/>
          </a:xfrm>
          <a:prstGeom prst="rect">
            <a:avLst/>
          </a:prstGeom>
          <a:solidFill>
            <a:srgbClr val="D89C60"/>
          </a:solidFill>
        </p:spPr>
        <p:txBody>
          <a:bodyPr wrap="square">
            <a:spAutoFit/>
          </a:bodyPr>
          <a:lstStyle/>
          <a:p>
            <a:pPr algn="r"/>
            <a:r>
              <a:rPr lang="en-US" sz="2000" b="1" dirty="0">
                <a:solidFill>
                  <a:schemeClr val="bg1"/>
                </a:solidFill>
              </a:rPr>
              <a:t>Longer Lives</a:t>
            </a:r>
            <a:endParaRPr lang="en-US" dirty="0">
              <a:solidFill>
                <a:schemeClr val="bg1"/>
              </a:solidFill>
            </a:endParaRPr>
          </a:p>
        </p:txBody>
      </p:sp>
      <p:sp>
        <p:nvSpPr>
          <p:cNvPr id="12" name="TextBox 11">
            <a:extLst>
              <a:ext uri="{FF2B5EF4-FFF2-40B4-BE49-F238E27FC236}">
                <a16:creationId xmlns:a16="http://schemas.microsoft.com/office/drawing/2014/main" id="{5B4B7B5E-DFD9-FC07-593B-34214082D8F5}"/>
              </a:ext>
            </a:extLst>
          </p:cNvPr>
          <p:cNvSpPr txBox="1"/>
          <p:nvPr/>
        </p:nvSpPr>
        <p:spPr>
          <a:xfrm>
            <a:off x="4253630" y="881135"/>
            <a:ext cx="5211180" cy="369332"/>
          </a:xfrm>
          <a:prstGeom prst="rect">
            <a:avLst/>
          </a:prstGeom>
          <a:noFill/>
        </p:spPr>
        <p:txBody>
          <a:bodyPr wrap="square">
            <a:spAutoFit/>
          </a:bodyPr>
          <a:lstStyle/>
          <a:p>
            <a:r>
              <a:rPr lang="en-US" dirty="0"/>
              <a:t>Healthy aging or long-term multimorbidity…?</a:t>
            </a:r>
            <a:endParaRPr lang="en-US" sz="1800" dirty="0"/>
          </a:p>
        </p:txBody>
      </p:sp>
      <p:sp>
        <p:nvSpPr>
          <p:cNvPr id="13" name="TextBox 12">
            <a:extLst>
              <a:ext uri="{FF2B5EF4-FFF2-40B4-BE49-F238E27FC236}">
                <a16:creationId xmlns:a16="http://schemas.microsoft.com/office/drawing/2014/main" id="{A1175CDA-F584-6CCF-1F1E-496E3CE52CBE}"/>
              </a:ext>
            </a:extLst>
          </p:cNvPr>
          <p:cNvSpPr txBox="1"/>
          <p:nvPr/>
        </p:nvSpPr>
        <p:spPr>
          <a:xfrm>
            <a:off x="985286" y="1570291"/>
            <a:ext cx="3170738" cy="400110"/>
          </a:xfrm>
          <a:prstGeom prst="rect">
            <a:avLst/>
          </a:prstGeom>
          <a:solidFill>
            <a:srgbClr val="D89C60"/>
          </a:solidFill>
        </p:spPr>
        <p:txBody>
          <a:bodyPr wrap="square">
            <a:spAutoFit/>
          </a:bodyPr>
          <a:lstStyle/>
          <a:p>
            <a:pPr algn="r"/>
            <a:r>
              <a:rPr lang="en-US" sz="2000" b="1" dirty="0">
                <a:solidFill>
                  <a:schemeClr val="bg1"/>
                </a:solidFill>
              </a:rPr>
              <a:t>Universal Health Coverage</a:t>
            </a:r>
            <a:endParaRPr lang="en-US" dirty="0">
              <a:solidFill>
                <a:schemeClr val="bg1"/>
              </a:solidFill>
            </a:endParaRPr>
          </a:p>
        </p:txBody>
      </p:sp>
      <p:sp>
        <p:nvSpPr>
          <p:cNvPr id="14" name="TextBox 13">
            <a:extLst>
              <a:ext uri="{FF2B5EF4-FFF2-40B4-BE49-F238E27FC236}">
                <a16:creationId xmlns:a16="http://schemas.microsoft.com/office/drawing/2014/main" id="{8C7AE97C-2EBC-0265-7002-2E96210F63E2}"/>
              </a:ext>
            </a:extLst>
          </p:cNvPr>
          <p:cNvSpPr txBox="1"/>
          <p:nvPr/>
        </p:nvSpPr>
        <p:spPr>
          <a:xfrm>
            <a:off x="4253630" y="1570291"/>
            <a:ext cx="5211180" cy="369332"/>
          </a:xfrm>
          <a:prstGeom prst="rect">
            <a:avLst/>
          </a:prstGeom>
          <a:noFill/>
        </p:spPr>
        <p:txBody>
          <a:bodyPr wrap="square">
            <a:spAutoFit/>
          </a:bodyPr>
          <a:lstStyle/>
          <a:p>
            <a:r>
              <a:rPr lang="en-US" dirty="0"/>
              <a:t>Healthy aging / avoiding risk factors. Aspirational?</a:t>
            </a:r>
            <a:endParaRPr lang="en-US" sz="1800" dirty="0"/>
          </a:p>
        </p:txBody>
      </p:sp>
      <p:sp>
        <p:nvSpPr>
          <p:cNvPr id="15" name="TextBox 14">
            <a:extLst>
              <a:ext uri="{FF2B5EF4-FFF2-40B4-BE49-F238E27FC236}">
                <a16:creationId xmlns:a16="http://schemas.microsoft.com/office/drawing/2014/main" id="{0CF78A52-5D55-F4E2-6AEF-62C7522C4225}"/>
              </a:ext>
            </a:extLst>
          </p:cNvPr>
          <p:cNvSpPr txBox="1"/>
          <p:nvPr/>
        </p:nvSpPr>
        <p:spPr>
          <a:xfrm>
            <a:off x="985286" y="3261552"/>
            <a:ext cx="3170738" cy="400110"/>
          </a:xfrm>
          <a:prstGeom prst="rect">
            <a:avLst/>
          </a:prstGeom>
          <a:solidFill>
            <a:srgbClr val="D89C60"/>
          </a:solidFill>
        </p:spPr>
        <p:txBody>
          <a:bodyPr wrap="square">
            <a:spAutoFit/>
          </a:bodyPr>
          <a:lstStyle/>
          <a:p>
            <a:pPr algn="r"/>
            <a:r>
              <a:rPr lang="en-US" sz="2000" b="1" dirty="0">
                <a:solidFill>
                  <a:schemeClr val="bg1"/>
                </a:solidFill>
              </a:rPr>
              <a:t>Multimorbidity</a:t>
            </a:r>
            <a:endParaRPr lang="en-US" dirty="0">
              <a:solidFill>
                <a:schemeClr val="bg1"/>
              </a:solidFill>
            </a:endParaRPr>
          </a:p>
        </p:txBody>
      </p:sp>
      <p:sp>
        <p:nvSpPr>
          <p:cNvPr id="16" name="TextBox 15">
            <a:extLst>
              <a:ext uri="{FF2B5EF4-FFF2-40B4-BE49-F238E27FC236}">
                <a16:creationId xmlns:a16="http://schemas.microsoft.com/office/drawing/2014/main" id="{A8DCC5B8-32D5-D463-37F5-74A1D64C9156}"/>
              </a:ext>
            </a:extLst>
          </p:cNvPr>
          <p:cNvSpPr txBox="1"/>
          <p:nvPr/>
        </p:nvSpPr>
        <p:spPr>
          <a:xfrm>
            <a:off x="4253630" y="3261552"/>
            <a:ext cx="5211180" cy="369332"/>
          </a:xfrm>
          <a:prstGeom prst="rect">
            <a:avLst/>
          </a:prstGeom>
          <a:noFill/>
        </p:spPr>
        <p:txBody>
          <a:bodyPr wrap="square">
            <a:spAutoFit/>
          </a:bodyPr>
          <a:lstStyle/>
          <a:p>
            <a:r>
              <a:rPr lang="en-US" dirty="0"/>
              <a:t>More – and more complex – healthcare demand. </a:t>
            </a:r>
            <a:endParaRPr lang="en-US" sz="1800" dirty="0"/>
          </a:p>
        </p:txBody>
      </p:sp>
      <p:sp>
        <p:nvSpPr>
          <p:cNvPr id="17" name="TextBox 16">
            <a:extLst>
              <a:ext uri="{FF2B5EF4-FFF2-40B4-BE49-F238E27FC236}">
                <a16:creationId xmlns:a16="http://schemas.microsoft.com/office/drawing/2014/main" id="{B622F8AD-3523-79DE-6B28-1CF0AF70018E}"/>
              </a:ext>
            </a:extLst>
          </p:cNvPr>
          <p:cNvSpPr txBox="1"/>
          <p:nvPr/>
        </p:nvSpPr>
        <p:spPr>
          <a:xfrm>
            <a:off x="985286" y="161223"/>
            <a:ext cx="5211180" cy="461665"/>
          </a:xfrm>
          <a:prstGeom prst="rect">
            <a:avLst/>
          </a:prstGeom>
          <a:noFill/>
        </p:spPr>
        <p:txBody>
          <a:bodyPr wrap="square">
            <a:spAutoFit/>
          </a:bodyPr>
          <a:lstStyle/>
          <a:p>
            <a:r>
              <a:rPr lang="en-US" sz="2400" b="1" dirty="0"/>
              <a:t>The Challenges</a:t>
            </a:r>
            <a:endParaRPr lang="en-US" sz="1800" b="1" dirty="0"/>
          </a:p>
        </p:txBody>
      </p:sp>
      <p:pic>
        <p:nvPicPr>
          <p:cNvPr id="6" name="Picture 5" descr="A logo with dots and lines&#10;&#10;Description automatically generated">
            <a:extLst>
              <a:ext uri="{FF2B5EF4-FFF2-40B4-BE49-F238E27FC236}">
                <a16:creationId xmlns:a16="http://schemas.microsoft.com/office/drawing/2014/main" id="{5C9D0705-BC29-5055-2D01-B3401DF515C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9408160" y="5986376"/>
            <a:ext cx="774929" cy="529464"/>
          </a:xfrm>
          <a:prstGeom prst="rect">
            <a:avLst/>
          </a:prstGeom>
        </p:spPr>
      </p:pic>
      <p:pic>
        <p:nvPicPr>
          <p:cNvPr id="8" name="Picture 7" descr="A logo with a black background&#10;&#10;Description automatically generated">
            <a:extLst>
              <a:ext uri="{FF2B5EF4-FFF2-40B4-BE49-F238E27FC236}">
                <a16:creationId xmlns:a16="http://schemas.microsoft.com/office/drawing/2014/main" id="{AFCA61E5-87B5-6005-B943-3FBDFAFF77DA}"/>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0422296" y="5990736"/>
            <a:ext cx="1363304" cy="525104"/>
          </a:xfrm>
          <a:prstGeom prst="rect">
            <a:avLst/>
          </a:prstGeom>
        </p:spPr>
      </p:pic>
      <p:pic>
        <p:nvPicPr>
          <p:cNvPr id="9" name="Picture 8">
            <a:extLst>
              <a:ext uri="{FF2B5EF4-FFF2-40B4-BE49-F238E27FC236}">
                <a16:creationId xmlns:a16="http://schemas.microsoft.com/office/drawing/2014/main" id="{84E3B01C-AC98-AE8F-1FE2-253AC6DA69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000" t="13333" r="20000" b="26889"/>
          <a:stretch/>
        </p:blipFill>
        <p:spPr>
          <a:xfrm>
            <a:off x="101600" y="88900"/>
            <a:ext cx="717550" cy="683260"/>
          </a:xfrm>
          <a:prstGeom prst="rect">
            <a:avLst/>
          </a:prstGeom>
        </p:spPr>
      </p:pic>
    </p:spTree>
    <p:extLst>
      <p:ext uri="{BB962C8B-B14F-4D97-AF65-F5344CB8AC3E}">
        <p14:creationId xmlns:p14="http://schemas.microsoft.com/office/powerpoint/2010/main" val="202655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7|16.5|11|10.1"/>
</p:tagLst>
</file>

<file path=ppt/tags/tag2.xml><?xml version="1.0" encoding="utf-8"?>
<p:tagLst xmlns:a="http://schemas.openxmlformats.org/drawingml/2006/main" xmlns:r="http://schemas.openxmlformats.org/officeDocument/2006/relationships" xmlns:p="http://schemas.openxmlformats.org/presentationml/2006/main">
  <p:tag name="TIMING" val="|13.8|11.5|5.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aribData">
      <a:dk1>
        <a:srgbClr val="000000"/>
      </a:dk1>
      <a:lt1>
        <a:sysClr val="window" lastClr="FFFFFF"/>
      </a:lt1>
      <a:dk2>
        <a:srgbClr val="045174"/>
      </a:dk2>
      <a:lt2>
        <a:srgbClr val="A5A5A5"/>
      </a:lt2>
      <a:accent1>
        <a:srgbClr val="001F3D"/>
      </a:accent1>
      <a:accent2>
        <a:srgbClr val="045174"/>
      </a:accent2>
      <a:accent3>
        <a:srgbClr val="D89C60"/>
      </a:accent3>
      <a:accent4>
        <a:srgbClr val="E87A00"/>
      </a:accent4>
      <a:accent5>
        <a:srgbClr val="D8D8D8"/>
      </a:accent5>
      <a:accent6>
        <a:srgbClr val="A5A5A5"/>
      </a:accent6>
      <a:hlink>
        <a:srgbClr val="7F7F7F"/>
      </a:hlink>
      <a:folHlink>
        <a:srgbClr val="3F3F3F"/>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467E785D96C4EB65E07D3B88BCC68" ma:contentTypeVersion="2" ma:contentTypeDescription="Create a new document." ma:contentTypeScope="" ma:versionID="9c1415480969ce22b1fc67bc776360d1">
  <xsd:schema xmlns:xsd="http://www.w3.org/2001/XMLSchema" xmlns:xs="http://www.w3.org/2001/XMLSchema" xmlns:p="http://schemas.microsoft.com/office/2006/metadata/properties" xmlns:ns2="4c833b07-b359-4a9f-9ec8-f475de5e730d" targetNamespace="http://schemas.microsoft.com/office/2006/metadata/properties" ma:root="true" ma:fieldsID="cec598e61ca1c0a1f4be30224afd4db0" ns2:_="">
    <xsd:import namespace="4c833b07-b359-4a9f-9ec8-f475de5e73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33b07-b359-4a9f-9ec8-f475de5e7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40910-8112-4761-852C-E84DC4CBE28E}">
  <ds:schemaRefs>
    <ds:schemaRef ds:uri="4c833b07-b359-4a9f-9ec8-f475de5e73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F13299-92AB-43C8-9EDC-FA87AB3E8124}">
  <ds:schemaRef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4c833b07-b359-4a9f-9ec8-f475de5e730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0398F64-4B98-4539-B0CF-812D202606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Widescreen</PresentationFormat>
  <Paragraphs>155</Paragraphs>
  <Slides>14</Slides>
  <Notes>14</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Aptos</vt:lpstr>
      <vt:lpstr>Arial</vt:lpstr>
      <vt:lpstr>Calibri</vt:lpstr>
      <vt:lpstr>Calibri Light</vt:lpstr>
      <vt:lpstr>Google Sans Text</vt:lpstr>
      <vt:lpstr>Lucida Sans Unicode</vt:lpstr>
      <vt:lpstr>Montserrat</vt:lpstr>
      <vt:lpstr>Montserrat SemiBold</vt:lpstr>
      <vt:lpstr>Open Sans</vt:lpstr>
      <vt:lpstr>Times New Roman</vt:lpstr>
      <vt:lpstr>Wingdings</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Inter-American Development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 Marco Vasquez</dc:creator>
  <cp:lastModifiedBy>HAMBLETON, Ian R</cp:lastModifiedBy>
  <cp:revision>177</cp:revision>
  <dcterms:created xsi:type="dcterms:W3CDTF">2022-09-29T16:39:54Z</dcterms:created>
  <dcterms:modified xsi:type="dcterms:W3CDTF">2025-04-25T15:04:04Z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0x010100F66467E785D96C4EB65E07D3B88BCC68</vt:lpwstr>
  </property>
</Properties>
</file>