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7"/>
  </p:notesMasterIdLst>
  <p:sldIdLst>
    <p:sldId id="300" r:id="rId3"/>
    <p:sldId id="316" r:id="rId4"/>
    <p:sldId id="317" r:id="rId5"/>
    <p:sldId id="320" r:id="rId6"/>
    <p:sldId id="318" r:id="rId7"/>
    <p:sldId id="336" r:id="rId8"/>
    <p:sldId id="310" r:id="rId9"/>
    <p:sldId id="311" r:id="rId10"/>
    <p:sldId id="282" r:id="rId11"/>
    <p:sldId id="334" r:id="rId12"/>
    <p:sldId id="314" r:id="rId13"/>
    <p:sldId id="335" r:id="rId14"/>
    <p:sldId id="31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C60"/>
    <a:srgbClr val="B9CDE5"/>
    <a:srgbClr val="045174"/>
    <a:srgbClr val="001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3924" autoAdjust="0"/>
  </p:normalViewPr>
  <p:slideViewPr>
    <p:cSldViewPr snapToGrid="0">
      <p:cViewPr varScale="1">
        <p:scale>
          <a:sx n="103" d="100"/>
          <a:sy n="103" d="100"/>
        </p:scale>
        <p:origin x="4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A30CE-D2A7-4E6F-8570-D58BF6ED890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91B34-745A-4177-A9C1-0FB10363F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4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05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61A27-0E91-9AD7-9908-1714C8459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04DA7-F255-8F7B-E717-2EAC57049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BEE0-F57E-9A68-08DA-B36A043D9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C6B8-D3E9-A127-A5F7-15AF39C07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029" baseline="0" dirty="0">
              <a:sym typeface="Wingdings" panose="05000000000000000000" pitchFamily="2" charset="2"/>
            </a:endParaRPr>
          </a:p>
          <a:p>
            <a:endParaRPr lang="en-029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4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25CB-A806-1F72-2242-3E6643121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3C85D-2CCE-98DE-9A9B-7F1C531BA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4D830-ECD8-CA15-DEDE-8FAC003A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80C3-9B4F-B6CD-44BB-0FF5108F6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18E92-E210-46D4-ABCA-857A2C64A8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45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5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7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2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9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0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1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8EE0-5A7F-FC09-9A26-2E506FE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2143B-CC55-619E-D462-93DFB2594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BA3B9-FA72-F9F2-DFB9-F8F289FB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6EF22-708B-14A9-A28F-B1FBA8226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8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7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91B34-745A-4177-A9C1-0FB10363F5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6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717550" cy="10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F898-EC85-0F05-0C84-DB2B04E7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820E-1D3A-55A4-9EE2-3AFC1265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8F124-508B-A36B-7C75-173DB1D6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0FB25-415F-058E-B025-4BCAE4F6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DD456-31C0-5CFD-C450-6AFCE018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B2D93-5B4F-73D7-EF22-2E37E108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3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68B2-BF1F-FEED-AC5E-5AF04A3D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E8C65-8029-0264-828D-7A48886D0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80130-9476-5452-1894-9822609E7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F8DFF-EA69-E532-2642-BB146166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7C5D8-DDFF-F681-560B-4686D55C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C0AD3-88D3-5432-129F-22B26D32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4F50-35A6-BA6B-4C4E-AFC79F97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0FF30-9DC2-77F8-42DB-F8ADE3AAB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0DAD-0D5D-B1A0-E405-27D8C311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F05E-6590-2805-A4C5-D8C51F6B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FE84-EA19-FD7E-565A-21263E46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2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41847-77F7-ACC5-3492-39C143A22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263B2-F981-BC06-116D-AB38AF58B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53F7E-F421-2D00-C01B-0C74F77E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0DE03-96F6-D4D9-B3DE-C415631B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7504B-90B5-2658-7026-49A75E80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6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"/>
            <a:ext cx="12192000" cy="53525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03202" y="533400"/>
            <a:ext cx="11785599" cy="0"/>
          </a:xfrm>
          <a:prstGeom prst="line">
            <a:avLst/>
          </a:prstGeom>
          <a:ln w="38100">
            <a:solidFill>
              <a:schemeClr val="tx1">
                <a:lumMod val="7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" y="531550"/>
            <a:ext cx="203201" cy="617405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1988800" y="533400"/>
            <a:ext cx="203200" cy="6170350"/>
          </a:xfrm>
          <a:prstGeom prst="rect">
            <a:avLst/>
          </a:prstGeom>
          <a:solidFill>
            <a:schemeClr val="tx1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4" r="20000" b="26666"/>
          <a:stretch/>
        </p:blipFill>
        <p:spPr>
          <a:xfrm>
            <a:off x="101600" y="36117"/>
            <a:ext cx="447993" cy="46301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03202" y="537102"/>
            <a:ext cx="11785599" cy="61666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28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507D-BFC6-1AEB-CEBD-5A37488E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D6CC-A203-C2EF-F2B0-DE57F19C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E9405-295A-913E-BB41-B4A0FCBB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55053-A0F9-6262-F545-12AEDDDA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63CE3-74F1-3718-ADF3-B8B859C2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9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DE04-F4DE-6647-9D73-9F429E33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AD1D1-3AF9-E2D1-938B-BB2233732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40F4-3A0D-999E-86C4-94BBF125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EABA-8ED4-3B61-1D01-F485D3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6CD7-C2F7-A61D-3D2D-A572F6F4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6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9650-37ED-7A36-28BB-BA53BD69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1A49-0407-8CC0-D3A9-2DEB7723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6F541-6A36-3723-E7E7-F8CC9292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10F50-F81E-14BE-9E7A-78D81506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E93B2-96A7-90F1-F209-6A77EF79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9C7D5-F243-056D-E6D4-FAFFA654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9334-EA45-B77A-0AE8-91655714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5A0A-26D9-C46C-FB2D-8798E172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549A5-3FF6-BF5F-46D4-892A7495B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7CC6C-9543-0655-68C9-A8A5A82B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6EC2E-D77E-CC52-2965-023BEA137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CDB0-9B95-0AED-0A07-17179D6E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4F5894-7A9C-00C4-3EBE-AD9E8778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D1672-E803-66F6-6334-EA454626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6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9D9B-EA1E-34C8-7BA6-DFCE020C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D0B04-9247-BAFE-9A31-D4898C2E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334A0-92EE-B7BE-577C-C25E0940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DBCD8-4F5F-E46E-E271-042BA495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01D50-2241-5D37-2C6D-1769516E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85490-DD9F-4C00-A4F7-48A7CA04609C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B64C6-1444-423E-35C7-80ABFA5C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4897C-2D0D-45B8-CE35-BA0D056C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2F5B0A-54AA-4EBC-B247-C98DF58E1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0">
              <a:schemeClr val="bg2"/>
            </a:gs>
            <a:gs pos="100000">
              <a:srgbClr val="FFFF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4800" y="95862"/>
            <a:ext cx="999744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7" y="1313412"/>
            <a:ext cx="11298976" cy="539496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43840" cy="6858000"/>
            <a:chOff x="0" y="0"/>
            <a:chExt cx="182880" cy="685800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6237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20320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" y="0"/>
              <a:ext cx="2032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98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920" y="0"/>
              <a:ext cx="20320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240" y="0"/>
              <a:ext cx="2032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2560" y="0"/>
              <a:ext cx="2032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40" y="0"/>
              <a:ext cx="2032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910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1313" indent="-314325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100000"/>
        <a:buFont typeface="Wingdings 2" pitchFamily="18" charset="2"/>
        <a:buChar char=""/>
        <a:defRPr sz="24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4846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Font typeface="Wingdings 2" pitchFamily="18" charset="2"/>
        <a:buChar char="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32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70000"/>
        <a:buFont typeface="Wingdings" pitchFamily="2" charset="2"/>
        <a:buChar char="p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418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125000"/>
        <a:buFont typeface="Wingdings 2" pitchFamily="18" charset="2"/>
        <a:buChar char="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70432" indent="-228600" algn="l" defTabSz="914400" rtl="0" eaLnBrk="1" latinLnBrk="0" hangingPunct="1">
        <a:spcBef>
          <a:spcPts val="1200"/>
        </a:spcBef>
        <a:buClr>
          <a:schemeClr val="bg1">
            <a:lumMod val="50000"/>
          </a:schemeClr>
        </a:buClr>
        <a:buSzPct val="100000"/>
        <a:buFont typeface="Wingdings 2" pitchFamily="18" charset="2"/>
        <a:buChar char="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132E99-0BE6-D508-3F0F-3C145CF27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333" r="20000" b="-6770"/>
          <a:stretch/>
        </p:blipFill>
        <p:spPr>
          <a:xfrm>
            <a:off x="101600" y="88900"/>
            <a:ext cx="626631" cy="932656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365627A-3AF0-F1A1-7BF4-B106C760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9"/>
          <a:stretch/>
        </p:blipFill>
        <p:spPr>
          <a:xfrm>
            <a:off x="10747142" y="6347590"/>
            <a:ext cx="1343258" cy="5104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2E944C-AF9F-4BD8-D99C-A8267B1F6DC4}"/>
              </a:ext>
            </a:extLst>
          </p:cNvPr>
          <p:cNvCxnSpPr>
            <a:cxnSpLocks/>
          </p:cNvCxnSpPr>
          <p:nvPr userDrawn="1"/>
        </p:nvCxnSpPr>
        <p:spPr>
          <a:xfrm>
            <a:off x="101600" y="6326159"/>
            <a:ext cx="11921067" cy="0"/>
          </a:xfrm>
          <a:prstGeom prst="line">
            <a:avLst/>
          </a:prstGeom>
          <a:ln>
            <a:solidFill>
              <a:srgbClr val="D89C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:a16="http://schemas.microsoft.com/office/drawing/2014/main" id="{A7537AC8-2525-78A9-397D-2ACAE55637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600" y="6332669"/>
            <a:ext cx="3117249" cy="4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A5F30-66C2-EA01-B252-18BB1784EEF5}"/>
              </a:ext>
            </a:extLst>
          </p:cNvPr>
          <p:cNvSpPr txBox="1"/>
          <p:nvPr/>
        </p:nvSpPr>
        <p:spPr>
          <a:xfrm>
            <a:off x="2167468" y="1504123"/>
            <a:ext cx="976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CaribData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An ecosystem for data resilience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B7E61-1441-5B35-4E25-747245A3925C}"/>
              </a:ext>
            </a:extLst>
          </p:cNvPr>
          <p:cNvSpPr/>
          <p:nvPr/>
        </p:nvSpPr>
        <p:spPr>
          <a:xfrm>
            <a:off x="5125046" y="5011385"/>
            <a:ext cx="6807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CaribData team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January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22836A-9FD1-EBAB-06F3-3EC7BD037C25}"/>
              </a:ext>
            </a:extLst>
          </p:cNvPr>
          <p:cNvCxnSpPr>
            <a:cxnSpLocks/>
          </p:cNvCxnSpPr>
          <p:nvPr/>
        </p:nvCxnSpPr>
        <p:spPr>
          <a:xfrm>
            <a:off x="3039533" y="2189922"/>
            <a:ext cx="8770197" cy="0"/>
          </a:xfrm>
          <a:prstGeom prst="line">
            <a:avLst/>
          </a:prstGeom>
          <a:ln w="38100">
            <a:solidFill>
              <a:srgbClr val="D89C6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D326C70-2D13-1431-A1E8-08AB592DB909}"/>
              </a:ext>
            </a:extLst>
          </p:cNvPr>
          <p:cNvSpPr/>
          <p:nvPr/>
        </p:nvSpPr>
        <p:spPr>
          <a:xfrm>
            <a:off x="3902766" y="3350087"/>
            <a:ext cx="80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 initiative to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encourage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enable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data sharing</a:t>
            </a:r>
          </a:p>
        </p:txBody>
      </p:sp>
    </p:spTree>
    <p:extLst>
      <p:ext uri="{BB962C8B-B14F-4D97-AF65-F5344CB8AC3E}">
        <p14:creationId xmlns:p14="http://schemas.microsoft.com/office/powerpoint/2010/main" val="19796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4841-EF0F-AFC5-60FC-01AEF1B9F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3FF2154-9727-554A-5BA5-A8113722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FB5EC-6EB4-BAB2-9011-F34E38ACE4C5}"/>
              </a:ext>
            </a:extLst>
          </p:cNvPr>
          <p:cNvSpPr txBox="1"/>
          <p:nvPr/>
        </p:nvSpPr>
        <p:spPr>
          <a:xfrm>
            <a:off x="2167468" y="2895601"/>
            <a:ext cx="976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Thank-you!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4F218-A7A3-2BE7-7DF5-9DE7CA71D0E9}"/>
              </a:ext>
            </a:extLst>
          </p:cNvPr>
          <p:cNvSpPr/>
          <p:nvPr/>
        </p:nvSpPr>
        <p:spPr>
          <a:xfrm>
            <a:off x="5125046" y="4494550"/>
            <a:ext cx="6807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CaribData team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January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7C93CA-5246-CDB8-0A5D-56A2BCB89FFB}"/>
              </a:ext>
            </a:extLst>
          </p:cNvPr>
          <p:cNvCxnSpPr>
            <a:cxnSpLocks/>
          </p:cNvCxnSpPr>
          <p:nvPr/>
        </p:nvCxnSpPr>
        <p:spPr>
          <a:xfrm>
            <a:off x="9482667" y="3581400"/>
            <a:ext cx="2327063" cy="0"/>
          </a:xfrm>
          <a:prstGeom prst="line">
            <a:avLst/>
          </a:prstGeom>
          <a:ln w="38100">
            <a:solidFill>
              <a:srgbClr val="D89C6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CA693-BEC4-437F-7C79-0CD57C23056C}"/>
              </a:ext>
            </a:extLst>
          </p:cNvPr>
          <p:cNvSpPr txBox="1"/>
          <p:nvPr/>
        </p:nvSpPr>
        <p:spPr>
          <a:xfrm>
            <a:off x="2167468" y="2895601"/>
            <a:ext cx="976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Extra Slides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5727B4-852B-EFFC-F4DF-C9C78DC021C3}"/>
              </a:ext>
            </a:extLst>
          </p:cNvPr>
          <p:cNvCxnSpPr>
            <a:cxnSpLocks/>
          </p:cNvCxnSpPr>
          <p:nvPr/>
        </p:nvCxnSpPr>
        <p:spPr>
          <a:xfrm>
            <a:off x="9482667" y="3581400"/>
            <a:ext cx="2327063" cy="0"/>
          </a:xfrm>
          <a:prstGeom prst="line">
            <a:avLst/>
          </a:prstGeom>
          <a:ln w="38100">
            <a:solidFill>
              <a:srgbClr val="D89C6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F14D7-A1CF-426C-C6E7-81A67B107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6CAC6B5-8338-14FD-90D9-F665DBE3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5490"/>
            <a:ext cx="2135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4779A3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79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8663D-23A9-FD74-E4F4-3EE57EEFF6A3}"/>
              </a:ext>
            </a:extLst>
          </p:cNvPr>
          <p:cNvSpPr txBox="1"/>
          <p:nvPr/>
        </p:nvSpPr>
        <p:spPr>
          <a:xfrm>
            <a:off x="1004006" y="99552"/>
            <a:ext cx="5399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Lessons learnt so far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2993A-CB68-3415-D827-5CDC1E96604C}"/>
              </a:ext>
            </a:extLst>
          </p:cNvPr>
          <p:cNvSpPr txBox="1"/>
          <p:nvPr/>
        </p:nvSpPr>
        <p:spPr>
          <a:xfrm>
            <a:off x="1098508" y="1267460"/>
            <a:ext cx="10810466" cy="452431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Grow organically (see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RedCap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 and engage early adopters (e.g. Belize, Guyana)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Agility is key given the field…</a:t>
            </a:r>
            <a:b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Centralized support is the eventual ideal and the only likely route to wide uptake</a:t>
            </a:r>
            <a:b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(econ. of scale)</a:t>
            </a:r>
            <a:b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Encourage feasibility work during proposal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Broader retooling of wider public sector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136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FE26C4-EFAB-B633-1AFE-119615E1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0F7C5-FBF5-A5EE-6FBF-917B9EC9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121940"/>
            <a:ext cx="9226318" cy="4614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36F79-2F86-E527-1F8C-B7E757F47A49}"/>
              </a:ext>
            </a:extLst>
          </p:cNvPr>
          <p:cNvSpPr txBox="1"/>
          <p:nvPr/>
        </p:nvSpPr>
        <p:spPr>
          <a:xfrm>
            <a:off x="1119510" y="80301"/>
            <a:ext cx="7082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Statistical capacity and population size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FE26C4-EFAB-B633-1AFE-119615E1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236F79-2F86-E527-1F8C-B7E757F47A49}"/>
              </a:ext>
            </a:extLst>
          </p:cNvPr>
          <p:cNvSpPr txBox="1"/>
          <p:nvPr/>
        </p:nvSpPr>
        <p:spPr>
          <a:xfrm>
            <a:off x="1119510" y="80301"/>
            <a:ext cx="7082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Statistical capacity and population size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F8D69-CAE1-A657-9494-467886B4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10" y="1149264"/>
            <a:ext cx="9007400" cy="412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513CB-2F1A-37B6-74B3-3CFA020A1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47" y="2041453"/>
            <a:ext cx="482625" cy="2775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57495-0600-A9AD-0B27-E92D3FAF4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129" y="5016487"/>
            <a:ext cx="3530781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5C2271B-FE55-C963-1BCA-DEB98F49F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br>
              <a:rPr lang="en-US" alt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alt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71966-16D6-8466-AC0E-9968DAF5753E}"/>
              </a:ext>
            </a:extLst>
          </p:cNvPr>
          <p:cNvSpPr txBox="1"/>
          <p:nvPr/>
        </p:nvSpPr>
        <p:spPr>
          <a:xfrm>
            <a:off x="283027" y="1298532"/>
            <a:ext cx="536302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handling in this fast-moving field is increasingly complex</a:t>
            </a:r>
            <a:endParaRPr lang="en-US" sz="2400" b="1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492AD-8558-FAA3-133F-0411E380681C}"/>
              </a:ext>
            </a:extLst>
          </p:cNvPr>
          <p:cNvSpPr txBox="1"/>
          <p:nvPr/>
        </p:nvSpPr>
        <p:spPr>
          <a:xfrm>
            <a:off x="6545944" y="1267460"/>
            <a:ext cx="5363029" cy="415498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Move toward big-data</a:t>
            </a:r>
          </a:p>
          <a:p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now mostly collected online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Collection often automated</a:t>
            </a:r>
          </a:p>
          <a:p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Associated analytics increasingly complex</a:t>
            </a:r>
          </a:p>
          <a:p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Fast-changing regulatory environments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E.G.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Barbados Data Protection Act (2019)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Jamaica Data Protection Act 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68111-B45D-A3C9-BB9B-DB024884E4B6}"/>
              </a:ext>
            </a:extLst>
          </p:cNvPr>
          <p:cNvSpPr txBox="1"/>
          <p:nvPr/>
        </p:nvSpPr>
        <p:spPr>
          <a:xfrm>
            <a:off x="1030906" y="167377"/>
            <a:ext cx="9678007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ur</a:t>
            </a:r>
            <a:r>
              <a:rPr lang="en-GB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experience with data in the Caribbean…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66B0F-7A27-88C6-E264-D1593D3C81FC}"/>
              </a:ext>
            </a:extLst>
          </p:cNvPr>
          <p:cNvSpPr txBox="1"/>
          <p:nvPr/>
        </p:nvSpPr>
        <p:spPr>
          <a:xfrm>
            <a:off x="283027" y="5676142"/>
            <a:ext cx="11625946" cy="523220"/>
          </a:xfrm>
          <a:prstGeom prst="rect">
            <a:avLst/>
          </a:prstGeom>
          <a:solidFill>
            <a:srgbClr val="D89C60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l"/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GOAL: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Helping data professionals keep up with best-practice data handling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6A81-5B03-1F49-6DE1-D6D63AF8C9BB}"/>
              </a:ext>
            </a:extLst>
          </p:cNvPr>
          <p:cNvSpPr txBox="1"/>
          <p:nvPr/>
        </p:nvSpPr>
        <p:spPr>
          <a:xfrm>
            <a:off x="6545944" y="1267460"/>
            <a:ext cx="5363029" cy="378565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Useful data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Well-documented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Easily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wastage from poor data-handling</a:t>
            </a:r>
          </a:p>
          <a:p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“Improve data-handling and data-handling infrastructures” (Lancet, 2016)</a:t>
            </a:r>
          </a:p>
          <a:p>
            <a:endParaRPr lang="en-GB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graveyards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7622C-5E43-810A-CE99-11D9F412410E}"/>
              </a:ext>
            </a:extLst>
          </p:cNvPr>
          <p:cNvSpPr txBox="1"/>
          <p:nvPr/>
        </p:nvSpPr>
        <p:spPr>
          <a:xfrm>
            <a:off x="283027" y="1298532"/>
            <a:ext cx="53630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handling in this fast-moving field is increasingly complex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D493D-FA00-3E5B-4AC0-3EB579DA3626}"/>
              </a:ext>
            </a:extLst>
          </p:cNvPr>
          <p:cNvSpPr txBox="1"/>
          <p:nvPr/>
        </p:nvSpPr>
        <p:spPr>
          <a:xfrm>
            <a:off x="283027" y="2571291"/>
            <a:ext cx="536302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without best-practice data handling is regularly unusable</a:t>
            </a:r>
            <a:endParaRPr lang="en-US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D4754-A059-3C95-0946-CE932360A60F}"/>
              </a:ext>
            </a:extLst>
          </p:cNvPr>
          <p:cNvSpPr txBox="1"/>
          <p:nvPr/>
        </p:nvSpPr>
        <p:spPr>
          <a:xfrm>
            <a:off x="1030906" y="167377"/>
            <a:ext cx="9678007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ur</a:t>
            </a:r>
            <a:r>
              <a:rPr lang="en-GB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experience with data in the Caribbean…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2FF0B-CE15-2DC7-F802-502099F3CB67}"/>
              </a:ext>
            </a:extLst>
          </p:cNvPr>
          <p:cNvSpPr txBox="1"/>
          <p:nvPr/>
        </p:nvSpPr>
        <p:spPr>
          <a:xfrm>
            <a:off x="283027" y="5676142"/>
            <a:ext cx="11625946" cy="523220"/>
          </a:xfrm>
          <a:prstGeom prst="rect">
            <a:avLst/>
          </a:prstGeom>
          <a:solidFill>
            <a:srgbClr val="D89C60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l"/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GOAL: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Reducing data wastage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5C2271B-FE55-C963-1BCA-DEB98F49F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3FE49-47E3-C2F7-E5CF-764B42398F36}"/>
              </a:ext>
            </a:extLst>
          </p:cNvPr>
          <p:cNvSpPr txBox="1"/>
          <p:nvPr/>
        </p:nvSpPr>
        <p:spPr>
          <a:xfrm>
            <a:off x="6545944" y="1267460"/>
            <a:ext cx="5363029" cy="415498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International collaborations common</a:t>
            </a:r>
          </a:p>
          <a:p>
            <a:endParaRPr lang="en-GB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‘Centre-of-gravity’ important</a:t>
            </a:r>
          </a:p>
          <a:p>
            <a:endParaRPr lang="en-GB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But many projects now use overseas data infrastructures</a:t>
            </a:r>
          </a:p>
          <a:p>
            <a:endParaRPr lang="en-GB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Critical risk to regional data sovereignty</a:t>
            </a:r>
          </a:p>
          <a:p>
            <a:endParaRPr lang="en-GB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Goal is to provide a Caribbean solution for data handling and secondary data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BD2A5-D060-0458-9B2B-F20A83CE44D4}"/>
              </a:ext>
            </a:extLst>
          </p:cNvPr>
          <p:cNvSpPr txBox="1"/>
          <p:nvPr/>
        </p:nvSpPr>
        <p:spPr>
          <a:xfrm>
            <a:off x="283027" y="2571291"/>
            <a:ext cx="53630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Data without best-practice data handling is regularly unusable</a:t>
            </a:r>
            <a:endParaRPr lang="en-US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AA7D9-522B-C4A5-9688-26232CE81D4E}"/>
              </a:ext>
            </a:extLst>
          </p:cNvPr>
          <p:cNvSpPr txBox="1"/>
          <p:nvPr/>
        </p:nvSpPr>
        <p:spPr>
          <a:xfrm>
            <a:off x="283027" y="3844050"/>
            <a:ext cx="5363029" cy="830997"/>
          </a:xfrm>
          <a:prstGeom prst="rect">
            <a:avLst/>
          </a:prstGeom>
          <a:solidFill>
            <a:srgbClr val="045174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 Island Developing States - the need for data sovereignty</a:t>
            </a:r>
            <a:endParaRPr lang="en-US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B9C5C-E2D8-49B6-4DDB-3B98DBE550AD}"/>
              </a:ext>
            </a:extLst>
          </p:cNvPr>
          <p:cNvSpPr txBox="1"/>
          <p:nvPr/>
        </p:nvSpPr>
        <p:spPr>
          <a:xfrm>
            <a:off x="283027" y="1298532"/>
            <a:ext cx="53630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handling in this fast-moving field is increasingly complex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E84B6-E053-E605-FBCD-ADE0CC18434C}"/>
              </a:ext>
            </a:extLst>
          </p:cNvPr>
          <p:cNvSpPr txBox="1"/>
          <p:nvPr/>
        </p:nvSpPr>
        <p:spPr>
          <a:xfrm>
            <a:off x="1030906" y="167377"/>
            <a:ext cx="9678007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ur</a:t>
            </a:r>
            <a:r>
              <a:rPr lang="en-GB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experience with data in the Caribbean…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95252-1EAF-1F38-553C-C656D83CC122}"/>
              </a:ext>
            </a:extLst>
          </p:cNvPr>
          <p:cNvSpPr txBox="1"/>
          <p:nvPr/>
        </p:nvSpPr>
        <p:spPr>
          <a:xfrm>
            <a:off x="283027" y="5676142"/>
            <a:ext cx="11625946" cy="523220"/>
          </a:xfrm>
          <a:prstGeom prst="rect">
            <a:avLst/>
          </a:prstGeom>
          <a:solidFill>
            <a:srgbClr val="D89C60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l"/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GOAL: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regional option for maintaining data resources 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5C2271B-FE55-C963-1BCA-DEB98F49F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004ED-975B-CCCF-A2F8-7C7B4D0644BE}"/>
              </a:ext>
            </a:extLst>
          </p:cNvPr>
          <p:cNvSpPr txBox="1"/>
          <p:nvPr/>
        </p:nvSpPr>
        <p:spPr>
          <a:xfrm>
            <a:off x="6545944" y="1267460"/>
            <a:ext cx="5363029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World Bank (2022)</a:t>
            </a:r>
          </a:p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Statistical Performance Indicators.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79CAF-3FCA-39A1-0D04-380DD7000DF2}"/>
              </a:ext>
            </a:extLst>
          </p:cNvPr>
          <p:cNvSpPr txBox="1"/>
          <p:nvPr/>
        </p:nvSpPr>
        <p:spPr>
          <a:xfrm>
            <a:off x="283027" y="2571291"/>
            <a:ext cx="53630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Data without best-practice data handling is regularly unusable</a:t>
            </a:r>
            <a:endParaRPr lang="en-US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FF059-5FB3-EB60-6162-E6DCD6DDBD04}"/>
              </a:ext>
            </a:extLst>
          </p:cNvPr>
          <p:cNvSpPr txBox="1"/>
          <p:nvPr/>
        </p:nvSpPr>
        <p:spPr>
          <a:xfrm>
            <a:off x="283027" y="5116809"/>
            <a:ext cx="5363029" cy="830997"/>
          </a:xfrm>
          <a:prstGeom prst="rect">
            <a:avLst/>
          </a:prstGeom>
          <a:solidFill>
            <a:srgbClr val="045174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availability and accessibility in the Caribbean is limited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B7C5F-9E54-B4F4-CBC2-1F9D7AFE81DB}"/>
              </a:ext>
            </a:extLst>
          </p:cNvPr>
          <p:cNvSpPr txBox="1"/>
          <p:nvPr/>
        </p:nvSpPr>
        <p:spPr>
          <a:xfrm>
            <a:off x="283027" y="1298532"/>
            <a:ext cx="53630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handling in this fast-moving field is increasingly complex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20E0B-0C2A-D371-9E60-100116E9B357}"/>
              </a:ext>
            </a:extLst>
          </p:cNvPr>
          <p:cNvSpPr txBox="1"/>
          <p:nvPr/>
        </p:nvSpPr>
        <p:spPr>
          <a:xfrm>
            <a:off x="283027" y="3844050"/>
            <a:ext cx="53630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Small Island Developing States - the need for data sovereignty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1BDD7-F063-6268-78AB-8D2E9367E2D3}"/>
              </a:ext>
            </a:extLst>
          </p:cNvPr>
          <p:cNvSpPr txBox="1"/>
          <p:nvPr/>
        </p:nvSpPr>
        <p:spPr>
          <a:xfrm>
            <a:off x="1030906" y="167377"/>
            <a:ext cx="9678007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ur</a:t>
            </a:r>
            <a:r>
              <a:rPr lang="en-GB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experience with data in the Caribbean…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5266-7286-0BB9-07CF-59AC508B3867}"/>
              </a:ext>
            </a:extLst>
          </p:cNvPr>
          <p:cNvSpPr txBox="1"/>
          <p:nvPr/>
        </p:nvSpPr>
        <p:spPr>
          <a:xfrm>
            <a:off x="6095999" y="5245446"/>
            <a:ext cx="5812973" cy="954107"/>
          </a:xfrm>
          <a:prstGeom prst="rect">
            <a:avLst/>
          </a:prstGeom>
          <a:solidFill>
            <a:srgbClr val="D89C60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pPr algn="l"/>
            <a:r>
              <a:rPr lang="en-GB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GOAL: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data availability and accessibility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9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67D98-E3C5-351F-80DF-1E39F818A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0A042-CA80-AF1C-E6DB-17F697719F2E}"/>
              </a:ext>
            </a:extLst>
          </p:cNvPr>
          <p:cNvGrpSpPr/>
          <p:nvPr/>
        </p:nvGrpSpPr>
        <p:grpSpPr>
          <a:xfrm>
            <a:off x="401134" y="1137001"/>
            <a:ext cx="5305399" cy="4417134"/>
            <a:chOff x="401134" y="1137001"/>
            <a:chExt cx="5305399" cy="4417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6798C9-4E03-6F5A-A8B3-413FE9E41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2986"/>
            <a:stretch/>
          </p:blipFill>
          <p:spPr>
            <a:xfrm>
              <a:off x="401134" y="1137001"/>
              <a:ext cx="5305399" cy="441713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B938C8-F8E1-3AB6-4575-0AD4F3D7B1E0}"/>
                </a:ext>
              </a:extLst>
            </p:cNvPr>
            <p:cNvSpPr/>
            <p:nvPr/>
          </p:nvSpPr>
          <p:spPr>
            <a:xfrm>
              <a:off x="3657600" y="1261530"/>
              <a:ext cx="1981200" cy="50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4031A3-401A-C9AF-31A2-12BAB393E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933" y="1895315"/>
            <a:ext cx="7093844" cy="30673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71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A43A7-D691-6AEA-D6F8-552C818E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21" y="925286"/>
            <a:ext cx="603504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8C4DE-FC30-2601-8F17-EA084FA75C68}"/>
              </a:ext>
            </a:extLst>
          </p:cNvPr>
          <p:cNvSpPr txBox="1"/>
          <p:nvPr/>
        </p:nvSpPr>
        <p:spPr>
          <a:xfrm>
            <a:off x="6774360" y="4940150"/>
            <a:ext cx="2064831" cy="400110"/>
          </a:xfrm>
          <a:prstGeom prst="rect">
            <a:avLst/>
          </a:prstGeom>
          <a:solidFill>
            <a:srgbClr val="FCD3B2">
              <a:alpha val="50000"/>
            </a:srgb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SIDS: 64%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F3B9C-94D9-EBC9-BE21-B8DF5722B550}"/>
              </a:ext>
            </a:extLst>
          </p:cNvPr>
          <p:cNvSpPr txBox="1"/>
          <p:nvPr/>
        </p:nvSpPr>
        <p:spPr>
          <a:xfrm>
            <a:off x="6774360" y="4403577"/>
            <a:ext cx="2064831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MENA: 71%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07462-3AFB-C2EF-D02D-20EC43863BC3}"/>
              </a:ext>
            </a:extLst>
          </p:cNvPr>
          <p:cNvSpPr txBox="1"/>
          <p:nvPr/>
        </p:nvSpPr>
        <p:spPr>
          <a:xfrm>
            <a:off x="6774360" y="3885904"/>
            <a:ext cx="2064831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SSA: 78%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BB551-F026-16BB-BC29-DB88ABEA52BA}"/>
              </a:ext>
            </a:extLst>
          </p:cNvPr>
          <p:cNvSpPr txBox="1"/>
          <p:nvPr/>
        </p:nvSpPr>
        <p:spPr>
          <a:xfrm>
            <a:off x="6774360" y="1263354"/>
            <a:ext cx="2064838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LA: 87%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70CCBE-9BF8-EF05-EDAB-E3ECB283DC0D}"/>
              </a:ext>
            </a:extLst>
          </p:cNvPr>
          <p:cNvCxnSpPr>
            <a:cxnSpLocks/>
          </p:cNvCxnSpPr>
          <p:nvPr/>
        </p:nvCxnSpPr>
        <p:spPr>
          <a:xfrm flipV="1">
            <a:off x="7780384" y="2159000"/>
            <a:ext cx="0" cy="1270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round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E9C5DB-2D8F-EDCB-6B8C-FBFAD6FAAD00}"/>
              </a:ext>
            </a:extLst>
          </p:cNvPr>
          <p:cNvSpPr txBox="1"/>
          <p:nvPr/>
        </p:nvSpPr>
        <p:spPr>
          <a:xfrm>
            <a:off x="1057184" y="138053"/>
            <a:ext cx="5399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SDG Data Availability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C146A-13BD-6194-8AA5-FB6B1EB0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02E955-0E16-AB77-75AD-9DBB3C1CFF0F}"/>
              </a:ext>
            </a:extLst>
          </p:cNvPr>
          <p:cNvSpPr txBox="1"/>
          <p:nvPr/>
        </p:nvSpPr>
        <p:spPr>
          <a:xfrm>
            <a:off x="6797039" y="4940150"/>
            <a:ext cx="2056675" cy="400110"/>
          </a:xfrm>
          <a:prstGeom prst="rect">
            <a:avLst/>
          </a:prstGeom>
          <a:solidFill>
            <a:srgbClr val="FCD3B2">
              <a:alpha val="50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SIDS: 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E8338-7850-E8FB-DAD8-1B426B8FB84D}"/>
              </a:ext>
            </a:extLst>
          </p:cNvPr>
          <p:cNvSpPr txBox="1"/>
          <p:nvPr/>
        </p:nvSpPr>
        <p:spPr>
          <a:xfrm>
            <a:off x="6797039" y="4403577"/>
            <a:ext cx="2056675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NA: 58%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C3159-BA2B-4CF0-1ECB-A4FB2F974BF8}"/>
              </a:ext>
            </a:extLst>
          </p:cNvPr>
          <p:cNvSpPr txBox="1"/>
          <p:nvPr/>
        </p:nvSpPr>
        <p:spPr>
          <a:xfrm>
            <a:off x="6797039" y="3885904"/>
            <a:ext cx="2056675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EAP: 60%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39EFE-F18B-EE9E-EFE6-E4DC6BE11D2E}"/>
              </a:ext>
            </a:extLst>
          </p:cNvPr>
          <p:cNvSpPr txBox="1"/>
          <p:nvPr/>
        </p:nvSpPr>
        <p:spPr>
          <a:xfrm>
            <a:off x="6797039" y="1263354"/>
            <a:ext cx="2056675" cy="4001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SA: 68%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6E59AB-4EAF-64F7-9F1E-EC6237A09294}"/>
              </a:ext>
            </a:extLst>
          </p:cNvPr>
          <p:cNvCxnSpPr>
            <a:cxnSpLocks/>
          </p:cNvCxnSpPr>
          <p:nvPr/>
        </p:nvCxnSpPr>
        <p:spPr>
          <a:xfrm flipV="1">
            <a:off x="7778750" y="2159000"/>
            <a:ext cx="0" cy="1270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round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E83F65A-A1F9-4435-A806-3608AB03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21656"/>
            <a:ext cx="6035040" cy="502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C0746-F7DF-1601-112E-9EBD6870B167}"/>
              </a:ext>
            </a:extLst>
          </p:cNvPr>
          <p:cNvSpPr txBox="1"/>
          <p:nvPr/>
        </p:nvSpPr>
        <p:spPr>
          <a:xfrm>
            <a:off x="1004006" y="99552"/>
            <a:ext cx="5399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Gender Data Availability</a:t>
            </a:r>
            <a:endParaRPr lang="en-US" sz="3200" b="1" dirty="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1C22A-F674-C566-5C7C-5E8EB8DC8795}"/>
              </a:ext>
            </a:extLst>
          </p:cNvPr>
          <p:cNvSpPr txBox="1"/>
          <p:nvPr/>
        </p:nvSpPr>
        <p:spPr>
          <a:xfrm>
            <a:off x="1216910" y="195112"/>
            <a:ext cx="9535886" cy="584775"/>
          </a:xfrm>
          <a:prstGeom prst="rect">
            <a:avLst/>
          </a:prstGeom>
          <a:solidFill>
            <a:srgbClr val="045174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 enable &amp; encourage Caribbean data sharing / re-use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0BBDE-4070-63B3-8C02-3B4EFE86B54F}"/>
              </a:ext>
            </a:extLst>
          </p:cNvPr>
          <p:cNvSpPr txBox="1"/>
          <p:nvPr/>
        </p:nvSpPr>
        <p:spPr>
          <a:xfrm>
            <a:off x="293914" y="1087651"/>
            <a:ext cx="4125686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 aim to do this by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C2F9A-82CB-9A00-3ADD-EA3D73290408}"/>
              </a:ext>
            </a:extLst>
          </p:cNvPr>
          <p:cNvSpPr txBox="1"/>
          <p:nvPr/>
        </p:nvSpPr>
        <p:spPr>
          <a:xfrm>
            <a:off x="380333" y="1521119"/>
            <a:ext cx="3940630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b="0" dirty="0">
                <a:solidFill>
                  <a:schemeClr val="tx1"/>
                </a:solidFill>
              </a:rPr>
              <a:t>Storytelling</a:t>
            </a:r>
          </a:p>
          <a:p>
            <a:r>
              <a:rPr lang="en-GB" b="0" dirty="0">
                <a:solidFill>
                  <a:schemeClr val="tx1"/>
                </a:solidFill>
              </a:rPr>
              <a:t>Infrastructure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76215-B758-38E2-C1F5-D7AA481A5602}"/>
              </a:ext>
            </a:extLst>
          </p:cNvPr>
          <p:cNvSpPr txBox="1"/>
          <p:nvPr/>
        </p:nvSpPr>
        <p:spPr>
          <a:xfrm>
            <a:off x="386442" y="3506808"/>
            <a:ext cx="3940630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Gap Analyses 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and Guidelines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F55B1-9643-876C-262A-C1A07FC0C9F8}"/>
              </a:ext>
            </a:extLst>
          </p:cNvPr>
          <p:cNvSpPr txBox="1"/>
          <p:nvPr/>
        </p:nvSpPr>
        <p:spPr>
          <a:xfrm>
            <a:off x="386442" y="4556576"/>
            <a:ext cx="3940629" cy="830997"/>
          </a:xfrm>
          <a:prstGeom prst="rect">
            <a:avLst/>
          </a:prstGeom>
          <a:solidFill>
            <a:srgbClr val="B9CDE5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Networks for 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Collaborative Storytelling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66645-13CB-60CD-B97C-4EAF55666DB5}"/>
              </a:ext>
            </a:extLst>
          </p:cNvPr>
          <p:cNvSpPr txBox="1"/>
          <p:nvPr/>
        </p:nvSpPr>
        <p:spPr>
          <a:xfrm>
            <a:off x="6207146" y="4556572"/>
            <a:ext cx="4775813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cohort of data producers &amp; storytellers.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5CF9BE-75D3-983D-6287-4D952F836263}"/>
              </a:ext>
            </a:extLst>
          </p:cNvPr>
          <p:cNvCxnSpPr>
            <a:cxnSpLocks/>
          </p:cNvCxnSpPr>
          <p:nvPr/>
        </p:nvCxnSpPr>
        <p:spPr>
          <a:xfrm>
            <a:off x="4327071" y="3853846"/>
            <a:ext cx="683079" cy="0"/>
          </a:xfrm>
          <a:prstGeom prst="straightConnector1">
            <a:avLst/>
          </a:prstGeom>
          <a:ln w="63500">
            <a:solidFill>
              <a:srgbClr val="B9CDE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CE4595-CDC5-126B-7942-97941C0A98A4}"/>
              </a:ext>
            </a:extLst>
          </p:cNvPr>
          <p:cNvCxnSpPr>
            <a:cxnSpLocks/>
          </p:cNvCxnSpPr>
          <p:nvPr/>
        </p:nvCxnSpPr>
        <p:spPr>
          <a:xfrm>
            <a:off x="4327071" y="1940698"/>
            <a:ext cx="702129" cy="0"/>
          </a:xfrm>
          <a:prstGeom prst="straightConnector1">
            <a:avLst/>
          </a:prstGeom>
          <a:ln w="63500">
            <a:solidFill>
              <a:srgbClr val="B9CDE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56677C-540C-F77A-7D04-34720F8F9808}"/>
              </a:ext>
            </a:extLst>
          </p:cNvPr>
          <p:cNvCxnSpPr>
            <a:cxnSpLocks/>
          </p:cNvCxnSpPr>
          <p:nvPr/>
        </p:nvCxnSpPr>
        <p:spPr>
          <a:xfrm>
            <a:off x="4327071" y="4924541"/>
            <a:ext cx="683079" cy="0"/>
          </a:xfrm>
          <a:prstGeom prst="straightConnector1">
            <a:avLst/>
          </a:prstGeom>
          <a:ln w="63500">
            <a:solidFill>
              <a:srgbClr val="B9CDE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4CE992-0039-D552-3EF6-C3F65BE310C8}"/>
              </a:ext>
            </a:extLst>
          </p:cNvPr>
          <p:cNvCxnSpPr>
            <a:cxnSpLocks/>
          </p:cNvCxnSpPr>
          <p:nvPr/>
        </p:nvCxnSpPr>
        <p:spPr>
          <a:xfrm>
            <a:off x="4320962" y="2912441"/>
            <a:ext cx="702129" cy="0"/>
          </a:xfrm>
          <a:prstGeom prst="straightConnector1">
            <a:avLst/>
          </a:prstGeom>
          <a:ln w="63500">
            <a:solidFill>
              <a:srgbClr val="D89C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F736D906-C33E-367A-5E0A-A16A12D6A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8492" y="1597798"/>
            <a:ext cx="856362" cy="6858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C297B2E-3359-6E8E-0A15-7F607369F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9053" y="3585367"/>
            <a:ext cx="685800" cy="6858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32AC0ED-E58D-19C5-E087-53370E4ED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9053" y="2611482"/>
            <a:ext cx="685800" cy="685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3F03114-56B7-A44A-2671-80AA2E441C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3019" y="4603158"/>
            <a:ext cx="817868" cy="685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BCA4D3-4895-20C9-6635-BE02CC4F0559}"/>
              </a:ext>
            </a:extLst>
          </p:cNvPr>
          <p:cNvSpPr txBox="1"/>
          <p:nvPr/>
        </p:nvSpPr>
        <p:spPr>
          <a:xfrm>
            <a:off x="6207147" y="1549316"/>
            <a:ext cx="4775813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software • Data Entry 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REDCap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• Data Sharing 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Zenodo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D2B902-0E9B-6E4C-2BFB-EA313B5DEF2C}"/>
              </a:ext>
            </a:extLst>
          </p:cNvPr>
          <p:cNvSpPr txBox="1"/>
          <p:nvPr/>
        </p:nvSpPr>
        <p:spPr>
          <a:xfrm>
            <a:off x="6207147" y="3506808"/>
            <a:ext cx="4775813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Legislative landscape for sharing • Online data handling guides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45FA23-8EEA-6DBE-8717-F03C64DBD3F9}"/>
              </a:ext>
            </a:extLst>
          </p:cNvPr>
          <p:cNvSpPr txBox="1"/>
          <p:nvPr/>
        </p:nvSpPr>
        <p:spPr>
          <a:xfrm>
            <a:off x="6207146" y="2538884"/>
            <a:ext cx="4775814" cy="830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storytelling platform • Storytelling training •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Storython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27E7BF-3DE9-0F47-FDDE-8853370C192A}"/>
              </a:ext>
            </a:extLst>
          </p:cNvPr>
          <p:cNvSpPr txBox="1"/>
          <p:nvPr/>
        </p:nvSpPr>
        <p:spPr>
          <a:xfrm>
            <a:off x="380333" y="2538891"/>
            <a:ext cx="3940629" cy="830997"/>
          </a:xfrm>
          <a:prstGeom prst="rect">
            <a:avLst/>
          </a:prstGeom>
          <a:solidFill>
            <a:srgbClr val="D89C60"/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+mj-lt"/>
              </a:defRPr>
            </a:lvl1pPr>
          </a:lstStyle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Data 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ilored">
  <a:themeElements>
    <a:clrScheme name="Custom 59">
      <a:dk1>
        <a:srgbClr val="7F7F7F"/>
      </a:dk1>
      <a:lt1>
        <a:srgbClr val="4779A3"/>
      </a:lt1>
      <a:dk2>
        <a:srgbClr val="EBE6E1"/>
      </a:dk2>
      <a:lt2>
        <a:srgbClr val="FFFFFF"/>
      </a:lt2>
      <a:accent1>
        <a:srgbClr val="45657F"/>
      </a:accent1>
      <a:accent2>
        <a:srgbClr val="D8CB54"/>
      </a:accent2>
      <a:accent3>
        <a:srgbClr val="2D7543"/>
      </a:accent3>
      <a:accent4>
        <a:srgbClr val="325572"/>
      </a:accent4>
      <a:accent5>
        <a:srgbClr val="B2B2B2"/>
      </a:accent5>
      <a:accent6>
        <a:srgbClr val="BF940D"/>
      </a:accent6>
      <a:hlink>
        <a:srgbClr val="00247D"/>
      </a:hlink>
      <a:folHlink>
        <a:srgbClr val="2D754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Widescreen</PresentationFormat>
  <Paragraphs>108</Paragraphs>
  <Slides>14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Gill Sans MT</vt:lpstr>
      <vt:lpstr>Wingdings</vt:lpstr>
      <vt:lpstr>Wingdings 2</vt:lpstr>
      <vt:lpstr>Tailored</vt:lpstr>
      <vt:lpstr>Custom Design</vt:lpstr>
      <vt:lpstr>PowerPoint Presentation</vt:lpstr>
      <vt:lpstr>  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HAMBLETON, Ian R</dc:creator>
  <cp:lastModifiedBy>HAMBLETON, Ian R</cp:lastModifiedBy>
  <cp:revision>83</cp:revision>
  <dcterms:created xsi:type="dcterms:W3CDTF">2024-06-13T11:27:39Z</dcterms:created>
  <dcterms:modified xsi:type="dcterms:W3CDTF">2025-01-23T12:35:23Z</dcterms:modified>
</cp:coreProperties>
</file>