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300" r:id="rId5"/>
    <p:sldId id="313" r:id="rId6"/>
    <p:sldId id="322" r:id="rId7"/>
    <p:sldId id="324" r:id="rId8"/>
    <p:sldId id="310" r:id="rId9"/>
    <p:sldId id="316" r:id="rId10"/>
    <p:sldId id="314" r:id="rId11"/>
    <p:sldId id="315" r:id="rId12"/>
    <p:sldId id="326" r:id="rId13"/>
    <p:sldId id="317" r:id="rId14"/>
    <p:sldId id="318" r:id="rId15"/>
    <p:sldId id="319" r:id="rId16"/>
    <p:sldId id="320" r:id="rId17"/>
    <p:sldId id="321" r:id="rId18"/>
    <p:sldId id="311" r:id="rId19"/>
    <p:sldId id="325" r:id="rId20"/>
    <p:sldId id="328" r:id="rId21"/>
    <p:sldId id="323" r:id="rId22"/>
    <p:sldId id="3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1D683C-37EB-5424-8554-D1BE1DC35EB1}" name="HAMBLETON, Ian R" initials="IH" userId="S::20003146@cavehill.uwi.edu::8ccc250c-6a33-4b01-ac64-99dd5c44d6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D89C60"/>
    <a:srgbClr val="BCBD22"/>
    <a:srgbClr val="2CA02C"/>
    <a:srgbClr val="1F77B4"/>
    <a:srgbClr val="9467BD"/>
    <a:srgbClr val="FAC090"/>
    <a:srgbClr val="FCD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CBCDDE-A449-4484-97C5-45CF5A33599E}" v="2" dt="2022-09-30T16:10:15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2" autoAdjust="0"/>
    <p:restoredTop sz="88579" autoAdjust="0"/>
  </p:normalViewPr>
  <p:slideViewPr>
    <p:cSldViewPr snapToGrid="0">
      <p:cViewPr varScale="1">
        <p:scale>
          <a:sx n="98" d="100"/>
          <a:sy n="98" d="100"/>
        </p:scale>
        <p:origin x="592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60"/>
    </p:cViewPr>
  </p:sorterViewPr>
  <p:notesViewPr>
    <p:cSldViewPr snapToGrid="0">
      <p:cViewPr varScale="1">
        <p:scale>
          <a:sx n="62" d="100"/>
          <a:sy n="62" d="100"/>
        </p:scale>
        <p:origin x="2299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32629-4F1E-4829-B088-2AECC2FAFAC4}" type="datetimeFigureOut">
              <a:rPr lang="en-US" smtClean="0"/>
              <a:t>09-Mar-25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8C3FC-F7D1-447A-AD81-46DF9E539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1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029" sz="1100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18E92-E210-46D4-ABCA-857A2C64A8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05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2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40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65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6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00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91B34-745A-4177-A9C1-0FB10363F5E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01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88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85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LE continues to increase because over the past 20 years we’ve seen some quite dramatic falls in mortality rates for the major chronic conditions.</a:t>
            </a:r>
          </a:p>
          <a:p>
            <a:endParaRPr lang="en-US" dirty="0"/>
          </a:p>
          <a:p>
            <a:r>
              <a:rPr lang="en-US" dirty="0"/>
              <a:t>For CVD in particular, </a:t>
            </a:r>
            <a:r>
              <a:rPr lang="en-US" b="1" dirty="0"/>
              <a:t>age-standardized </a:t>
            </a:r>
            <a:r>
              <a:rPr lang="en-US" dirty="0"/>
              <a:t>mortality rates and disability rates are down by around a third since 2000.</a:t>
            </a:r>
          </a:p>
          <a:p>
            <a:endParaRPr lang="en-US" dirty="0"/>
          </a:p>
          <a:p>
            <a:r>
              <a:rPr lang="en-US" dirty="0"/>
              <a:t>Now </a:t>
            </a:r>
            <a:r>
              <a:rPr lang="en-US" b="1" dirty="0"/>
              <a:t>AGE-STANDARDIZED RATES </a:t>
            </a:r>
            <a:r>
              <a:rPr lang="en-US" dirty="0"/>
              <a:t>allow us to compare the health of different countries, and health over time. It’s like taking  </a:t>
            </a:r>
          </a:p>
          <a:p>
            <a:endParaRPr lang="en-US" dirty="0"/>
          </a:p>
          <a:p>
            <a:r>
              <a:rPr lang="en-US" dirty="0"/>
              <a:t>----</a:t>
            </a:r>
          </a:p>
          <a:p>
            <a:endParaRPr lang="en-US" dirty="0"/>
          </a:p>
          <a:p>
            <a:r>
              <a:rPr lang="en-US" dirty="0"/>
              <a:t>So this is all good news, but before we all cheer too loudly and nip home for doughnut, we now need to consider the obvious result of this.</a:t>
            </a:r>
          </a:p>
          <a:p>
            <a:endParaRPr lang="en-US" dirty="0"/>
          </a:p>
          <a:p>
            <a:r>
              <a:rPr lang="en-US" dirty="0"/>
              <a:t>If we’re all living longer lives, what happens to us as we reach our aspirational older ages…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78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imagine what this will mean for the health system. </a:t>
            </a:r>
          </a:p>
          <a:p>
            <a:endParaRPr lang="en-US" dirty="0"/>
          </a:p>
          <a:p>
            <a:r>
              <a:rPr lang="en-US" dirty="0"/>
              <a:t>Those public health advances between 2000 and 2019 I mentioned would have led to a 7% drop in deaths.</a:t>
            </a:r>
          </a:p>
          <a:p>
            <a:r>
              <a:rPr lang="en-US" dirty="0"/>
              <a:t>But – the aging population created a 35% increase in deaths</a:t>
            </a:r>
          </a:p>
          <a:p>
            <a:r>
              <a:rPr lang="en-US" dirty="0"/>
              <a:t>And population growth led to a 6% increase in deaths</a:t>
            </a:r>
          </a:p>
          <a:p>
            <a:r>
              <a:rPr lang="en-US" dirty="0"/>
              <a:t>So – overall – we saw a 32% increase in deaths.</a:t>
            </a:r>
          </a:p>
          <a:p>
            <a:endParaRPr lang="en-US" dirty="0"/>
          </a:p>
          <a:p>
            <a:r>
              <a:rPr lang="en-US" dirty="0"/>
              <a:t>We fighting a tide of aging, and our public health improvements need to be much greater if we’re to offset this tide.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1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0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2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36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C3FC-F7D1-447A-AD81-46DF9E539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1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0E932-4CA2-67F8-01F8-8FFC7E61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3698-7465-4403-85A0-02C919D10DC7}" type="datetimeFigureOut">
              <a:rPr lang="en-US"/>
              <a:pPr>
                <a:defRPr/>
              </a:pPr>
              <a:t>09-Mar-25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EDE89-AEC8-E37D-ECDE-38C43FE4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4CF21-49D3-52D8-DD91-D642178E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A6E2F-6502-40D0-B6EE-B32A3BE45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16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00ACC-A46B-28A2-25C3-93788026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ABA95-7D89-44B2-812A-B64AB76328F2}" type="datetimeFigureOut">
              <a:rPr lang="en-US"/>
              <a:pPr>
                <a:defRPr/>
              </a:pPr>
              <a:t>09-Mar-25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759F1-BF5C-65E4-2BE6-E9D099CF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54B69-4720-0225-040D-2D2F7375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C662C7-9BC0-49C3-8F5F-7ACDD61AA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39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695B-8F36-4E90-0A80-1F46BECB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ADDEF-95BC-46F6-AF06-5019F705F06C}" type="datetimeFigureOut">
              <a:rPr lang="en-US"/>
              <a:pPr>
                <a:defRPr/>
              </a:pPr>
              <a:t>09-Mar-25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CB90E-F4B7-9BE0-2EE4-C5537944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D26BA-5212-0925-DD76-21531A35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20697A-C9A0-4CD2-8F0C-A48372CC4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52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12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806AA-D9D1-6C0B-073A-04EEF211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842A-4D37-45D4-BF08-D8E713BFF3D1}" type="datetimeFigureOut">
              <a:rPr lang="en-US"/>
              <a:pPr>
                <a:defRPr/>
              </a:pPr>
              <a:t>09-Mar-25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3E152-A89B-6901-DDAD-6875329F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7B8D7-2841-8D53-E9FF-CFE1CE2A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AF263F-6F03-4725-902D-9019122C8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1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2F074-F845-7A42-15D6-7D92E9CF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9F48-F167-4C76-9D67-987E1C356B1C}" type="datetimeFigureOut">
              <a:rPr lang="en-US"/>
              <a:pPr>
                <a:defRPr/>
              </a:pPr>
              <a:t>09-Mar-25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69E99-0532-BCEE-F0F1-0B4F0503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9DA92-26A7-7B82-5DA5-BDEADA3F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5ADA3E-743D-40C6-845D-F27A3F51D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78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871293-6382-1EC8-AF4A-C1D97826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BB68A-A38E-4EE9-9633-872CC9B5EF69}" type="datetimeFigureOut">
              <a:rPr lang="en-US"/>
              <a:pPr>
                <a:defRPr/>
              </a:pPr>
              <a:t>09-Mar-25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5F9038-D125-A892-3B5C-3F3701A2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3B1CBD-A35B-F9A2-34C9-DFC0E587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91260B-A84B-4E63-BD00-1FD1A8CE1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73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98DB45-B71B-AD46-08C4-607659E5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17FA5-3BB6-4DAB-902A-332F17A86893}" type="datetimeFigureOut">
              <a:rPr lang="en-US"/>
              <a:pPr>
                <a:defRPr/>
              </a:pPr>
              <a:t>09-Mar-25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94557A-8563-782F-3445-1747D613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628E4B-41A0-37A1-3859-CC094DEB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F19AD3-EB31-429B-A038-2941234CC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34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6DFD04-FC70-D528-1CCA-E402FD21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7ACDB-E165-44C1-B7EA-B4ACE0D395F1}" type="datetimeFigureOut">
              <a:rPr lang="en-US"/>
              <a:pPr>
                <a:defRPr/>
              </a:pPr>
              <a:t>09-Mar-25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39485F-187E-F661-66E4-4ADAF66E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A8EC57-0F85-5546-6708-537EF4A8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83BA34-5A1A-4BD7-9564-A6D4CD2CB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58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7338D8-9069-6695-A4C7-7F5E105C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3756-863B-4DE2-B7F1-7AC0A53E2822}" type="datetimeFigureOut">
              <a:rPr lang="en-US"/>
              <a:pPr>
                <a:defRPr/>
              </a:pPr>
              <a:t>09-Mar-25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B46827-CB88-1195-FC72-4777EF68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1AF2BB-199F-D055-8052-786BFA36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EE71E3-B6B7-44EF-A6D8-B6E4695A2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58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8ACA7C-0EFE-958F-695A-648D06A4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C2C20-A652-40CA-9189-6BB91FCB101F}" type="datetimeFigureOut">
              <a:rPr lang="en-US"/>
              <a:pPr>
                <a:defRPr/>
              </a:pPr>
              <a:t>09-Mar-25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1BDE2E-C811-4C11-A05E-EC52B086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8DC2D2-1FC8-AEDC-DC87-F4A5BAC8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C94DBD-8343-4591-A901-1CA248037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64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3CD6E5-B5AA-EBA7-79A0-501FAE2A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8840C-B330-41D6-9817-E1A3020E621E}" type="datetimeFigureOut">
              <a:rPr lang="en-US"/>
              <a:pPr>
                <a:defRPr/>
              </a:pPr>
              <a:t>09-Mar-25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52E256-255C-E343-9B9A-0A68D9CC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D8D85A-469A-7F6F-9B92-F439D643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308CC3-1739-46B8-92A7-D26984A60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14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89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18" Type="http://schemas.openxmlformats.org/officeDocument/2006/relationships/image" Target="../media/image48.emf"/><Relationship Id="rId3" Type="http://schemas.openxmlformats.org/officeDocument/2006/relationships/image" Target="../media/image2.jpg"/><Relationship Id="rId21" Type="http://schemas.openxmlformats.org/officeDocument/2006/relationships/image" Target="../media/image51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6.emf"/><Relationship Id="rId20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1.png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19" Type="http://schemas.openxmlformats.org/officeDocument/2006/relationships/image" Target="../media/image49.emf"/><Relationship Id="rId4" Type="http://schemas.openxmlformats.org/officeDocument/2006/relationships/image" Target="../media/image5.png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1.png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5" Type="http://schemas.openxmlformats.org/officeDocument/2006/relationships/image" Target="../media/image5.png"/><Relationship Id="rId10" Type="http://schemas.openxmlformats.org/officeDocument/2006/relationships/image" Target="../media/image56.emf"/><Relationship Id="rId4" Type="http://schemas.openxmlformats.org/officeDocument/2006/relationships/image" Target="../media/image2.jpg"/><Relationship Id="rId9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2.jp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5.emf"/><Relationship Id="rId4" Type="http://schemas.openxmlformats.org/officeDocument/2006/relationships/image" Target="../media/image2.jpg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2.jp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.png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5.png"/><Relationship Id="rId10" Type="http://schemas.openxmlformats.org/officeDocument/2006/relationships/image" Target="../media/image32.emf"/><Relationship Id="rId4" Type="http://schemas.openxmlformats.org/officeDocument/2006/relationships/image" Target="../media/image2.jpg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0" y="105490"/>
            <a:ext cx="213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Calibri" pitchFamily="34" charset="0"/>
                <a:ea typeface="ヒラギノ角ゴ Pro W3"/>
                <a:cs typeface="Calibri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79A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A5F30-66C2-EA01-B252-18BB1784EEF5}"/>
              </a:ext>
            </a:extLst>
          </p:cNvPr>
          <p:cNvSpPr txBox="1"/>
          <p:nvPr/>
        </p:nvSpPr>
        <p:spPr>
          <a:xfrm>
            <a:off x="3314700" y="2895601"/>
            <a:ext cx="8618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Ageing and NCDs in Barbados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B7E61-1441-5B35-4E25-747245A3925C}"/>
              </a:ext>
            </a:extLst>
          </p:cNvPr>
          <p:cNvSpPr/>
          <p:nvPr/>
        </p:nvSpPr>
        <p:spPr>
          <a:xfrm>
            <a:off x="5125046" y="4494550"/>
            <a:ext cx="6807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Ian Hambleton, The UWI</a:t>
            </a:r>
            <a:b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September 2024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22836A-9FD1-EBAB-06F3-3EC7BD037C25}"/>
              </a:ext>
            </a:extLst>
          </p:cNvPr>
          <p:cNvCxnSpPr>
            <a:cxnSpLocks/>
          </p:cNvCxnSpPr>
          <p:nvPr/>
        </p:nvCxnSpPr>
        <p:spPr>
          <a:xfrm>
            <a:off x="6964680" y="3581400"/>
            <a:ext cx="4845050" cy="0"/>
          </a:xfrm>
          <a:prstGeom prst="line">
            <a:avLst/>
          </a:prstGeom>
          <a:ln w="38100">
            <a:solidFill>
              <a:srgbClr val="D89C6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6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51">
        <p:fade/>
      </p:transition>
    </mc:Choice>
    <mc:Fallback xmlns="">
      <p:transition spd="med" advTm="225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C6BF05-5196-C763-BBF6-330E8A99C856}"/>
              </a:ext>
            </a:extLst>
          </p:cNvPr>
          <p:cNvSpPr txBox="1"/>
          <p:nvPr/>
        </p:nvSpPr>
        <p:spPr>
          <a:xfrm>
            <a:off x="1072898" y="1277652"/>
            <a:ext cx="4502107" cy="461665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Public health progress on its 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B9C46-4F72-7933-6CDF-B3EE1609082D}"/>
              </a:ext>
            </a:extLst>
          </p:cNvPr>
          <p:cNvSpPr txBox="1"/>
          <p:nvPr/>
        </p:nvSpPr>
        <p:spPr>
          <a:xfrm>
            <a:off x="1072898" y="1935601"/>
            <a:ext cx="4827463" cy="584775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Illness from </a:t>
            </a:r>
            <a:r>
              <a:rPr lang="en-US" sz="3200" b="1" dirty="0">
                <a:solidFill>
                  <a:schemeClr val="bg1"/>
                </a:solidFill>
              </a:rPr>
              <a:t>aging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up by 27%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D3BC39-02EA-5D5D-89A5-B62D4A5A4FAA}"/>
              </a:ext>
            </a:extLst>
          </p:cNvPr>
          <p:cNvSpPr txBox="1"/>
          <p:nvPr/>
        </p:nvSpPr>
        <p:spPr>
          <a:xfrm>
            <a:off x="914400" y="5445687"/>
            <a:ext cx="10154092" cy="461665"/>
          </a:xfrm>
          <a:prstGeom prst="rect">
            <a:avLst/>
          </a:prstGeom>
          <a:solidFill>
            <a:srgbClr val="37609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Demographic pressures more than offset any healthcare gains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5A0AAB-9FDE-6FD6-947E-AC2FED3304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924AFA-1B97-1866-FD48-EC01498AAAD5}"/>
              </a:ext>
            </a:extLst>
          </p:cNvPr>
          <p:cNvSpPr txBox="1"/>
          <p:nvPr/>
        </p:nvSpPr>
        <p:spPr>
          <a:xfrm>
            <a:off x="6428444" y="1277652"/>
            <a:ext cx="4502107" cy="461665"/>
          </a:xfrm>
          <a:prstGeom prst="rect">
            <a:avLst/>
          </a:prstGeom>
          <a:solidFill>
            <a:srgbClr val="37609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5% fewer years of illness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CFE6C-1C54-86BA-EE7F-C6616086E1D5}"/>
              </a:ext>
            </a:extLst>
          </p:cNvPr>
          <p:cNvSpPr txBox="1"/>
          <p:nvPr/>
        </p:nvSpPr>
        <p:spPr>
          <a:xfrm>
            <a:off x="6103089" y="1935067"/>
            <a:ext cx="4827462" cy="584775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Illness from </a:t>
            </a:r>
            <a:r>
              <a:rPr lang="en-US" sz="3200" b="1" dirty="0">
                <a:solidFill>
                  <a:schemeClr val="bg1"/>
                </a:solidFill>
              </a:rPr>
              <a:t>growth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up by 6%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5A7731-039E-3978-2DEC-F61BBDBA044D}"/>
              </a:ext>
            </a:extLst>
          </p:cNvPr>
          <p:cNvCxnSpPr>
            <a:cxnSpLocks/>
            <a:stCxn id="6" idx="3"/>
            <a:endCxn id="3" idx="1"/>
          </p:cNvCxnSpPr>
          <p:nvPr/>
        </p:nvCxnSpPr>
        <p:spPr>
          <a:xfrm>
            <a:off x="5575005" y="1508485"/>
            <a:ext cx="853439" cy="0"/>
          </a:xfrm>
          <a:prstGeom prst="straightConnector1">
            <a:avLst/>
          </a:prstGeom>
          <a:ln w="38100">
            <a:solidFill>
              <a:srgbClr val="00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1567A6-8555-63AF-7A7E-23D4449E6E12}"/>
              </a:ext>
            </a:extLst>
          </p:cNvPr>
          <p:cNvSpPr txBox="1"/>
          <p:nvPr/>
        </p:nvSpPr>
        <p:spPr>
          <a:xfrm>
            <a:off x="914400" y="5845915"/>
            <a:ext cx="10154092" cy="584775"/>
          </a:xfrm>
          <a:prstGeom prst="rect">
            <a:avLst/>
          </a:prstGeom>
          <a:solidFill>
            <a:srgbClr val="37609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Game-changing healthcare implications…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32064C-E35B-43D9-7690-69A1FB4E4996}"/>
              </a:ext>
            </a:extLst>
          </p:cNvPr>
          <p:cNvSpPr txBox="1"/>
          <p:nvPr/>
        </p:nvSpPr>
        <p:spPr>
          <a:xfrm>
            <a:off x="914400" y="155934"/>
            <a:ext cx="94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Summarising</a:t>
            </a:r>
            <a:endParaRPr lang="en-US" sz="3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0784AD-0420-5D9A-6061-2D76C26D60AA}"/>
              </a:ext>
            </a:extLst>
          </p:cNvPr>
          <p:cNvSpPr/>
          <p:nvPr/>
        </p:nvSpPr>
        <p:spPr>
          <a:xfrm>
            <a:off x="914400" y="1181234"/>
            <a:ext cx="10154093" cy="1541721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E01938-0C9D-1E03-AC38-90798817B776}"/>
              </a:ext>
            </a:extLst>
          </p:cNvPr>
          <p:cNvSpPr txBox="1"/>
          <p:nvPr/>
        </p:nvSpPr>
        <p:spPr>
          <a:xfrm>
            <a:off x="7072133" y="719697"/>
            <a:ext cx="3996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DISABILITY </a:t>
            </a:r>
            <a:r>
              <a:rPr lang="en-US" sz="2400" dirty="0">
                <a:sym typeface="Wingdings" panose="05000000000000000000" pitchFamily="2" charset="2"/>
              </a:rPr>
              <a:t> 28% INCREASE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0157B0-A953-FDC8-5434-B14B5B3F6480}"/>
              </a:ext>
            </a:extLst>
          </p:cNvPr>
          <p:cNvSpPr txBox="1"/>
          <p:nvPr/>
        </p:nvSpPr>
        <p:spPr>
          <a:xfrm>
            <a:off x="1072898" y="3449776"/>
            <a:ext cx="4502107" cy="461665"/>
          </a:xfrm>
          <a:prstGeom prst="rect">
            <a:avLst/>
          </a:prstGeom>
          <a:solidFill>
            <a:srgbClr val="D89C6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Public health progress on its own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ACE695-7AD6-CAC8-248F-22B522A93DB1}"/>
              </a:ext>
            </a:extLst>
          </p:cNvPr>
          <p:cNvSpPr txBox="1"/>
          <p:nvPr/>
        </p:nvSpPr>
        <p:spPr>
          <a:xfrm>
            <a:off x="1072898" y="4107725"/>
            <a:ext cx="4827463" cy="584775"/>
          </a:xfrm>
          <a:prstGeom prst="rect">
            <a:avLst/>
          </a:prstGeom>
          <a:solidFill>
            <a:srgbClr val="D89C6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Deaths from </a:t>
            </a:r>
            <a:r>
              <a:rPr lang="en-US" sz="3200" b="1" dirty="0">
                <a:solidFill>
                  <a:schemeClr val="bg1"/>
                </a:solidFill>
              </a:rPr>
              <a:t>aging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up by 35%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15AA7E-2F05-9F12-535E-F2FD0E2407DF}"/>
              </a:ext>
            </a:extLst>
          </p:cNvPr>
          <p:cNvSpPr txBox="1"/>
          <p:nvPr/>
        </p:nvSpPr>
        <p:spPr>
          <a:xfrm>
            <a:off x="6428444" y="3449776"/>
            <a:ext cx="4502107" cy="461665"/>
          </a:xfrm>
          <a:prstGeom prst="rect">
            <a:avLst/>
          </a:prstGeom>
          <a:solidFill>
            <a:srgbClr val="376092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8% fewer deaths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EA6CFE-36DF-56DA-730D-6CBF3241A7EE}"/>
              </a:ext>
            </a:extLst>
          </p:cNvPr>
          <p:cNvSpPr txBox="1"/>
          <p:nvPr/>
        </p:nvSpPr>
        <p:spPr>
          <a:xfrm>
            <a:off x="6103089" y="4107191"/>
            <a:ext cx="4827462" cy="584775"/>
          </a:xfrm>
          <a:prstGeom prst="rect">
            <a:avLst/>
          </a:prstGeom>
          <a:solidFill>
            <a:srgbClr val="D89C6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Deaths from </a:t>
            </a:r>
            <a:r>
              <a:rPr lang="en-US" sz="3200" b="1" dirty="0">
                <a:solidFill>
                  <a:schemeClr val="bg1"/>
                </a:solidFill>
              </a:rPr>
              <a:t>growth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up by 6%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BFD8830-DE44-E423-1E8B-0465EC75C38E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>
            <a:off x="5575005" y="3680609"/>
            <a:ext cx="853439" cy="0"/>
          </a:xfrm>
          <a:prstGeom prst="straightConnector1">
            <a:avLst/>
          </a:prstGeom>
          <a:ln w="38100">
            <a:solidFill>
              <a:srgbClr val="00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1E5ECFE-C5EE-2451-F6F2-382AB8183139}"/>
              </a:ext>
            </a:extLst>
          </p:cNvPr>
          <p:cNvSpPr/>
          <p:nvPr/>
        </p:nvSpPr>
        <p:spPr>
          <a:xfrm>
            <a:off x="914400" y="3353358"/>
            <a:ext cx="10154093" cy="1541721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365494-96FA-60AC-CB71-BA1463E69B32}"/>
              </a:ext>
            </a:extLst>
          </p:cNvPr>
          <p:cNvSpPr txBox="1"/>
          <p:nvPr/>
        </p:nvSpPr>
        <p:spPr>
          <a:xfrm>
            <a:off x="7072134" y="2887990"/>
            <a:ext cx="3996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DEATHS </a:t>
            </a:r>
            <a:r>
              <a:rPr lang="en-US" sz="2400" dirty="0">
                <a:sym typeface="Wingdings" panose="05000000000000000000" pitchFamily="2" charset="2"/>
              </a:rPr>
              <a:t> 35% INCREASE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70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86DF85-CF99-AEA9-73B4-B1B75AE6B10F}"/>
              </a:ext>
            </a:extLst>
          </p:cNvPr>
          <p:cNvSpPr txBox="1"/>
          <p:nvPr/>
        </p:nvSpPr>
        <p:spPr>
          <a:xfrm>
            <a:off x="3314700" y="2895601"/>
            <a:ext cx="8618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Areas for Discussion…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3623D3-8BC4-6144-16C2-8F20D84BAB83}"/>
              </a:ext>
            </a:extLst>
          </p:cNvPr>
          <p:cNvCxnSpPr>
            <a:cxnSpLocks/>
          </p:cNvCxnSpPr>
          <p:nvPr/>
        </p:nvCxnSpPr>
        <p:spPr>
          <a:xfrm>
            <a:off x="7280476" y="3581400"/>
            <a:ext cx="4529254" cy="0"/>
          </a:xfrm>
          <a:prstGeom prst="line">
            <a:avLst/>
          </a:prstGeom>
          <a:ln w="38100">
            <a:solidFill>
              <a:srgbClr val="D89C6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logo with dots and lines&#10;&#10;Description automatically generated">
            <a:extLst>
              <a:ext uri="{FF2B5EF4-FFF2-40B4-BE49-F238E27FC236}">
                <a16:creationId xmlns:a16="http://schemas.microsoft.com/office/drawing/2014/main" id="{6C91CAC8-0651-7102-50B6-13B67E6C4B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698EA65-4A1C-EDEF-1E5D-2997D2F571E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89B22-33B9-173A-B918-080E2EB86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CFD09-2139-FDE1-D2C3-BAD54F35E9CC}"/>
              </a:ext>
            </a:extLst>
          </p:cNvPr>
          <p:cNvSpPr txBox="1"/>
          <p:nvPr/>
        </p:nvSpPr>
        <p:spPr>
          <a:xfrm>
            <a:off x="985286" y="1672542"/>
            <a:ext cx="3170738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Higher Life Expectancy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643E5-A9B8-3338-D8C7-6F808B74E8F7}"/>
              </a:ext>
            </a:extLst>
          </p:cNvPr>
          <p:cNvSpPr txBox="1"/>
          <p:nvPr/>
        </p:nvSpPr>
        <p:spPr>
          <a:xfrm>
            <a:off x="4253630" y="1672542"/>
            <a:ext cx="5211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Median age rising from 22.6 (1980) </a:t>
            </a:r>
            <a:r>
              <a:rPr lang="en-US" dirty="0">
                <a:sym typeface="Wingdings" panose="05000000000000000000" pitchFamily="2" charset="2"/>
              </a:rPr>
              <a:t> 37.6 (2060)</a:t>
            </a:r>
            <a:endParaRPr lang="en-US" sz="1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AFFFA6-C4CD-7678-D99F-CE085C85A535}"/>
              </a:ext>
            </a:extLst>
          </p:cNvPr>
          <p:cNvCxnSpPr>
            <a:cxnSpLocks/>
          </p:cNvCxnSpPr>
          <p:nvPr/>
        </p:nvCxnSpPr>
        <p:spPr>
          <a:xfrm>
            <a:off x="4253630" y="881135"/>
            <a:ext cx="0" cy="430432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2F810E-BE4E-A458-15E3-59C6C587C7D2}"/>
              </a:ext>
            </a:extLst>
          </p:cNvPr>
          <p:cNvSpPr txBox="1"/>
          <p:nvPr/>
        </p:nvSpPr>
        <p:spPr>
          <a:xfrm>
            <a:off x="985286" y="3316912"/>
            <a:ext cx="3170738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Social Improvements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8F834-2A8D-F9EB-1E38-2D282E7B71E2}"/>
              </a:ext>
            </a:extLst>
          </p:cNvPr>
          <p:cNvSpPr txBox="1"/>
          <p:nvPr/>
        </p:nvSpPr>
        <p:spPr>
          <a:xfrm>
            <a:off x="4253630" y="3316912"/>
            <a:ext cx="5211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Broader social development. (e.g.) health spending, healthier living, income per capita, education. 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029D2-947B-68BB-0264-B27308A57A3C}"/>
              </a:ext>
            </a:extLst>
          </p:cNvPr>
          <p:cNvSpPr txBox="1"/>
          <p:nvPr/>
        </p:nvSpPr>
        <p:spPr>
          <a:xfrm>
            <a:off x="985286" y="881135"/>
            <a:ext cx="3170738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Lower illness/death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7401E-CDB1-9FF8-2394-6FD133916DD2}"/>
              </a:ext>
            </a:extLst>
          </p:cNvPr>
          <p:cNvSpPr txBox="1"/>
          <p:nvPr/>
        </p:nvSpPr>
        <p:spPr>
          <a:xfrm>
            <a:off x="4253630" y="881135"/>
            <a:ext cx="5211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Lower IHD, Stroke. Higher dementias, falls.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2B8D7-1F06-E3E8-1A03-E946F68BD892}"/>
              </a:ext>
            </a:extLst>
          </p:cNvPr>
          <p:cNvSpPr txBox="1"/>
          <p:nvPr/>
        </p:nvSpPr>
        <p:spPr>
          <a:xfrm>
            <a:off x="985286" y="2494727"/>
            <a:ext cx="3170738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Public health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3D563-401E-16FF-2C54-D36B80918894}"/>
              </a:ext>
            </a:extLst>
          </p:cNvPr>
          <p:cNvSpPr txBox="1"/>
          <p:nvPr/>
        </p:nvSpPr>
        <p:spPr>
          <a:xfrm>
            <a:off x="4253630" y="2494727"/>
            <a:ext cx="5211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Achievements in (e.g.) infectious diseases, managing NCDs, enabling healthy living</a:t>
            </a: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44323-F500-7EAF-5655-17BF457E6899}"/>
              </a:ext>
            </a:extLst>
          </p:cNvPr>
          <p:cNvSpPr txBox="1"/>
          <p:nvPr/>
        </p:nvSpPr>
        <p:spPr>
          <a:xfrm>
            <a:off x="6468747" y="4539127"/>
            <a:ext cx="5211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All good! The next challenges…</a:t>
            </a:r>
            <a:endParaRPr lang="en-US" sz="1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A29D96-00F1-EA3A-D86E-5CE93027B2B1}"/>
              </a:ext>
            </a:extLst>
          </p:cNvPr>
          <p:cNvSpPr txBox="1"/>
          <p:nvPr/>
        </p:nvSpPr>
        <p:spPr>
          <a:xfrm>
            <a:off x="985286" y="161223"/>
            <a:ext cx="5211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Successes</a:t>
            </a:r>
            <a:endParaRPr lang="en-US" sz="1800" b="1" dirty="0"/>
          </a:p>
        </p:txBody>
      </p:sp>
      <p:pic>
        <p:nvPicPr>
          <p:cNvPr id="15" name="Picture 14" descr="A logo with dots and lines&#10;&#10;Description automatically generated">
            <a:extLst>
              <a:ext uri="{FF2B5EF4-FFF2-40B4-BE49-F238E27FC236}">
                <a16:creationId xmlns:a16="http://schemas.microsoft.com/office/drawing/2014/main" id="{ED988338-0549-ED72-0804-5A899801E1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16" name="Picture 1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C4924E0-A71C-5F5E-21BE-F096677BC2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0F3AD3-E121-A716-25D0-70BC4872D3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CFD09-2139-FDE1-D2C3-BAD54F35E9CC}"/>
              </a:ext>
            </a:extLst>
          </p:cNvPr>
          <p:cNvSpPr txBox="1"/>
          <p:nvPr/>
        </p:nvSpPr>
        <p:spPr>
          <a:xfrm>
            <a:off x="985286" y="2285916"/>
            <a:ext cx="3170738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Dependency Ratio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643E5-A9B8-3338-D8C7-6F808B74E8F7}"/>
              </a:ext>
            </a:extLst>
          </p:cNvPr>
          <p:cNvSpPr txBox="1"/>
          <p:nvPr/>
        </p:nvSpPr>
        <p:spPr>
          <a:xfrm>
            <a:off x="4253630" y="2285916"/>
            <a:ext cx="5211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Old age DR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12 in 2020. Up to 29 by 2060. Affordability of UHC / healthy aging.?</a:t>
            </a:r>
            <a:endParaRPr lang="en-US" sz="1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AFFFA6-C4CD-7678-D99F-CE085C85A535}"/>
              </a:ext>
            </a:extLst>
          </p:cNvPr>
          <p:cNvCxnSpPr>
            <a:cxnSpLocks/>
          </p:cNvCxnSpPr>
          <p:nvPr/>
        </p:nvCxnSpPr>
        <p:spPr>
          <a:xfrm>
            <a:off x="4253630" y="881135"/>
            <a:ext cx="0" cy="430432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D28568-1F07-7FED-25C7-74DF0664191B}"/>
              </a:ext>
            </a:extLst>
          </p:cNvPr>
          <p:cNvSpPr txBox="1"/>
          <p:nvPr/>
        </p:nvSpPr>
        <p:spPr>
          <a:xfrm>
            <a:off x="985286" y="881135"/>
            <a:ext cx="3170738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Longer Lives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B7B5E-DFD9-FC07-593B-34214082D8F5}"/>
              </a:ext>
            </a:extLst>
          </p:cNvPr>
          <p:cNvSpPr txBox="1"/>
          <p:nvPr/>
        </p:nvSpPr>
        <p:spPr>
          <a:xfrm>
            <a:off x="4253630" y="881135"/>
            <a:ext cx="5211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Healthy aging or long-term multimorbidity…?</a:t>
            </a: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175CDA-F584-6CCF-1F1E-496E3CE52CBE}"/>
              </a:ext>
            </a:extLst>
          </p:cNvPr>
          <p:cNvSpPr txBox="1"/>
          <p:nvPr/>
        </p:nvSpPr>
        <p:spPr>
          <a:xfrm>
            <a:off x="985286" y="1570291"/>
            <a:ext cx="3170738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Universal Health Coverage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7AE97C-2EBC-0265-7002-2E96210F63E2}"/>
              </a:ext>
            </a:extLst>
          </p:cNvPr>
          <p:cNvSpPr txBox="1"/>
          <p:nvPr/>
        </p:nvSpPr>
        <p:spPr>
          <a:xfrm>
            <a:off x="4253630" y="1570291"/>
            <a:ext cx="5211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Healthy aging / avoiding risk factors. Aspirational?</a:t>
            </a: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F78A52-5D55-F4E2-6AEF-62C7522C4225}"/>
              </a:ext>
            </a:extLst>
          </p:cNvPr>
          <p:cNvSpPr txBox="1"/>
          <p:nvPr/>
        </p:nvSpPr>
        <p:spPr>
          <a:xfrm>
            <a:off x="985286" y="3261552"/>
            <a:ext cx="3170738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Multimorbidity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CC5B8-32D5-D463-37F5-74A1D64C9156}"/>
              </a:ext>
            </a:extLst>
          </p:cNvPr>
          <p:cNvSpPr txBox="1"/>
          <p:nvPr/>
        </p:nvSpPr>
        <p:spPr>
          <a:xfrm>
            <a:off x="4253630" y="3261552"/>
            <a:ext cx="5211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More – and more complex – healthcare demand. </a:t>
            </a:r>
            <a:endParaRPr lang="en-US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22F8AD-3523-79DE-6B28-1CF0AF70018E}"/>
              </a:ext>
            </a:extLst>
          </p:cNvPr>
          <p:cNvSpPr txBox="1"/>
          <p:nvPr/>
        </p:nvSpPr>
        <p:spPr>
          <a:xfrm>
            <a:off x="985286" y="161223"/>
            <a:ext cx="5211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Challenges</a:t>
            </a:r>
            <a:endParaRPr lang="en-US" sz="1800" b="1" dirty="0"/>
          </a:p>
        </p:txBody>
      </p:sp>
      <p:pic>
        <p:nvPicPr>
          <p:cNvPr id="6" name="Picture 5" descr="A logo with dots and lines&#10;&#10;Description automatically generated">
            <a:extLst>
              <a:ext uri="{FF2B5EF4-FFF2-40B4-BE49-F238E27FC236}">
                <a16:creationId xmlns:a16="http://schemas.microsoft.com/office/drawing/2014/main" id="{5C9D0705-BC29-5055-2D01-B3401DF515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FCA61E5-87B5-6005-B943-3FBDFAFF77D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3B01C-AC98-AE8F-1FE2-253AC6DA69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AFFFA6-C4CD-7678-D99F-CE085C85A535}"/>
              </a:ext>
            </a:extLst>
          </p:cNvPr>
          <p:cNvCxnSpPr>
            <a:cxnSpLocks/>
          </p:cNvCxnSpPr>
          <p:nvPr/>
        </p:nvCxnSpPr>
        <p:spPr>
          <a:xfrm>
            <a:off x="4253630" y="881135"/>
            <a:ext cx="0" cy="430432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2F810E-BE4E-A458-15E3-59C6C587C7D2}"/>
              </a:ext>
            </a:extLst>
          </p:cNvPr>
          <p:cNvSpPr txBox="1"/>
          <p:nvPr/>
        </p:nvSpPr>
        <p:spPr>
          <a:xfrm>
            <a:off x="985286" y="881135"/>
            <a:ext cx="3170738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Social Improvements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8F834-2A8D-F9EB-1E38-2D282E7B71E2}"/>
              </a:ext>
            </a:extLst>
          </p:cNvPr>
          <p:cNvSpPr txBox="1"/>
          <p:nvPr/>
        </p:nvSpPr>
        <p:spPr>
          <a:xfrm>
            <a:off x="4253629" y="881135"/>
            <a:ext cx="5993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Health spending, healthier living, income per capita, education, community health. I.E. </a:t>
            </a:r>
            <a:r>
              <a:rPr lang="en-US" b="1" dirty="0"/>
              <a:t>All of Society </a:t>
            </a:r>
            <a:r>
              <a:rPr lang="en-US" dirty="0"/>
              <a:t>approach…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50244-2BFC-19F7-335C-1911B47C6C47}"/>
              </a:ext>
            </a:extLst>
          </p:cNvPr>
          <p:cNvSpPr txBox="1"/>
          <p:nvPr/>
        </p:nvSpPr>
        <p:spPr>
          <a:xfrm>
            <a:off x="985286" y="1672542"/>
            <a:ext cx="3170738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Foresight scenarios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3E123-7F53-1D13-58D2-1467FD4B228F}"/>
              </a:ext>
            </a:extLst>
          </p:cNvPr>
          <p:cNvSpPr txBox="1"/>
          <p:nvPr/>
        </p:nvSpPr>
        <p:spPr>
          <a:xfrm>
            <a:off x="4253629" y="1672542"/>
            <a:ext cx="5993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Common in climate change. Uncommon in health. </a:t>
            </a:r>
            <a:endParaRPr lang="en-US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1FF185-B25C-039C-A279-BCB0893C7EBD}"/>
              </a:ext>
            </a:extLst>
          </p:cNvPr>
          <p:cNvSpPr txBox="1"/>
          <p:nvPr/>
        </p:nvSpPr>
        <p:spPr>
          <a:xfrm>
            <a:off x="985286" y="2470105"/>
            <a:ext cx="3170738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Monitoring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D1ADC-AE7A-14D2-F222-288E0AF89450}"/>
              </a:ext>
            </a:extLst>
          </p:cNvPr>
          <p:cNvSpPr txBox="1"/>
          <p:nvPr/>
        </p:nvSpPr>
        <p:spPr>
          <a:xfrm>
            <a:off x="4253629" y="2470105"/>
            <a:ext cx="5993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Major improvements in data availability / accessibility – E.G. CaribData…</a:t>
            </a:r>
            <a:endParaRPr 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2EB9DD-7CCD-5941-71DD-A64FD41ACC1A}"/>
              </a:ext>
            </a:extLst>
          </p:cNvPr>
          <p:cNvSpPr txBox="1"/>
          <p:nvPr/>
        </p:nvSpPr>
        <p:spPr>
          <a:xfrm>
            <a:off x="985286" y="161223"/>
            <a:ext cx="5211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Broad actions</a:t>
            </a:r>
            <a:endParaRPr lang="en-US" sz="1800" b="1" dirty="0"/>
          </a:p>
        </p:txBody>
      </p:sp>
      <p:pic>
        <p:nvPicPr>
          <p:cNvPr id="2" name="Picture 1" descr="A logo with dots and lines&#10;&#10;Description automatically generated">
            <a:extLst>
              <a:ext uri="{FF2B5EF4-FFF2-40B4-BE49-F238E27FC236}">
                <a16:creationId xmlns:a16="http://schemas.microsoft.com/office/drawing/2014/main" id="{D5570E29-90F1-801B-82D5-B21A0A383B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CFA701F-8F9B-AEF6-0813-BA384B2C71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8D1672-621F-170E-FFB2-8EC52B253A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C146A-13BD-6194-8AA5-FB6B1EB07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02E955-0E16-AB77-75AD-9DBB3C1CFF0F}"/>
              </a:ext>
            </a:extLst>
          </p:cNvPr>
          <p:cNvSpPr txBox="1"/>
          <p:nvPr/>
        </p:nvSpPr>
        <p:spPr>
          <a:xfrm>
            <a:off x="6797039" y="4940150"/>
            <a:ext cx="2056675" cy="400110"/>
          </a:xfrm>
          <a:prstGeom prst="rect">
            <a:avLst/>
          </a:prstGeom>
          <a:solidFill>
            <a:srgbClr val="FCD3B2">
              <a:alpha val="50000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SIDS: 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E8338-7850-E8FB-DAD8-1B426B8FB84D}"/>
              </a:ext>
            </a:extLst>
          </p:cNvPr>
          <p:cNvSpPr txBox="1"/>
          <p:nvPr/>
        </p:nvSpPr>
        <p:spPr>
          <a:xfrm>
            <a:off x="6797039" y="4403577"/>
            <a:ext cx="2056675" cy="40011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NA: 58%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C3159-BA2B-4CF0-1ECB-A4FB2F974BF8}"/>
              </a:ext>
            </a:extLst>
          </p:cNvPr>
          <p:cNvSpPr txBox="1"/>
          <p:nvPr/>
        </p:nvSpPr>
        <p:spPr>
          <a:xfrm>
            <a:off x="6797039" y="3885904"/>
            <a:ext cx="2056675" cy="40011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EAP: 60%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39EFE-F18B-EE9E-EFE6-E4DC6BE11D2E}"/>
              </a:ext>
            </a:extLst>
          </p:cNvPr>
          <p:cNvSpPr txBox="1"/>
          <p:nvPr/>
        </p:nvSpPr>
        <p:spPr>
          <a:xfrm>
            <a:off x="6797039" y="1263354"/>
            <a:ext cx="2056675" cy="40011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SA: 68%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6E59AB-4EAF-64F7-9F1E-EC6237A09294}"/>
              </a:ext>
            </a:extLst>
          </p:cNvPr>
          <p:cNvCxnSpPr>
            <a:cxnSpLocks/>
          </p:cNvCxnSpPr>
          <p:nvPr/>
        </p:nvCxnSpPr>
        <p:spPr>
          <a:xfrm flipV="1">
            <a:off x="7778750" y="2159000"/>
            <a:ext cx="0" cy="12700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round/>
            <a:tailEnd type="triangl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E83F65A-A1F9-4435-A806-3608AB039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21656"/>
            <a:ext cx="6035040" cy="502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7C0746-F7DF-1601-112E-9EBD6870B167}"/>
              </a:ext>
            </a:extLst>
          </p:cNvPr>
          <p:cNvSpPr txBox="1"/>
          <p:nvPr/>
        </p:nvSpPr>
        <p:spPr>
          <a:xfrm>
            <a:off x="1004006" y="99552"/>
            <a:ext cx="5399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Gender Data Availability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 descr="A logo with dots and lines&#10;&#10;Description automatically generated">
            <a:extLst>
              <a:ext uri="{FF2B5EF4-FFF2-40B4-BE49-F238E27FC236}">
                <a16:creationId xmlns:a16="http://schemas.microsoft.com/office/drawing/2014/main" id="{B34693E8-10AB-C691-BF6F-94E188D20B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26DFB5C-2250-44CF-7D50-911123AC0B2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dots and lines&#10;&#10;Description automatically generated">
            <a:extLst>
              <a:ext uri="{FF2B5EF4-FFF2-40B4-BE49-F238E27FC236}">
                <a16:creationId xmlns:a16="http://schemas.microsoft.com/office/drawing/2014/main" id="{7B8BD178-2D35-54FF-B93E-23A9763361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512AA96-FB52-6D79-C089-6878D9516DC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A18EE-6724-CC56-E84D-A6D23A1803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3C5A1F-2FDC-A11B-A6E7-6BEDB33A9FE7}"/>
              </a:ext>
            </a:extLst>
          </p:cNvPr>
          <p:cNvSpPr txBox="1"/>
          <p:nvPr/>
        </p:nvSpPr>
        <p:spPr>
          <a:xfrm>
            <a:off x="914400" y="155934"/>
            <a:ext cx="94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Reports available online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EED59-CAC8-8535-B4CE-704E468C5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984" y="1328840"/>
            <a:ext cx="4984016" cy="17132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D00939-405C-0642-91F6-FB48C708CE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984" y="3429000"/>
            <a:ext cx="4984016" cy="1773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7A1884-9B4A-CB65-4AEB-79C096374F56}"/>
              </a:ext>
            </a:extLst>
          </p:cNvPr>
          <p:cNvSpPr txBox="1"/>
          <p:nvPr/>
        </p:nvSpPr>
        <p:spPr>
          <a:xfrm>
            <a:off x="6360160" y="3992365"/>
            <a:ext cx="5516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76092"/>
                </a:solidFill>
                <a:latin typeface="Montserrat" pitchFamily="2" charset="0"/>
              </a:rPr>
              <a:t>www.paho.org/pub/en/leading-causes-death-disease-burden-americas/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274488-9A14-51B9-B061-03D0ACD954F3}"/>
              </a:ext>
            </a:extLst>
          </p:cNvPr>
          <p:cNvSpPr txBox="1"/>
          <p:nvPr/>
        </p:nvSpPr>
        <p:spPr>
          <a:xfrm>
            <a:off x="6360160" y="1812539"/>
            <a:ext cx="5516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76092"/>
                </a:solidFill>
                <a:effectLst/>
                <a:latin typeface="Montserrat" pitchFamily="2" charset="0"/>
              </a:rPr>
              <a:t>doi.org/10.1016/j.lana.2023.100483</a:t>
            </a:r>
          </a:p>
        </p:txBody>
      </p:sp>
    </p:spTree>
    <p:extLst>
      <p:ext uri="{BB962C8B-B14F-4D97-AF65-F5344CB8AC3E}">
        <p14:creationId xmlns:p14="http://schemas.microsoft.com/office/powerpoint/2010/main" val="925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dots and lines&#10;&#10;Description automatically generated">
            <a:extLst>
              <a:ext uri="{FF2B5EF4-FFF2-40B4-BE49-F238E27FC236}">
                <a16:creationId xmlns:a16="http://schemas.microsoft.com/office/drawing/2014/main" id="{7B8BD178-2D35-54FF-B93E-23A9763361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512AA96-FB52-6D79-C089-6878D9516DC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A18EE-6724-CC56-E84D-A6D23A1803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3C5A1F-2FDC-A11B-A6E7-6BEDB33A9FE7}"/>
              </a:ext>
            </a:extLst>
          </p:cNvPr>
          <p:cNvSpPr txBox="1"/>
          <p:nvPr/>
        </p:nvSpPr>
        <p:spPr>
          <a:xfrm>
            <a:off x="914400" y="155934"/>
            <a:ext cx="94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Slide template</a:t>
            </a:r>
          </a:p>
        </p:txBody>
      </p:sp>
    </p:spTree>
    <p:extLst>
      <p:ext uri="{BB962C8B-B14F-4D97-AF65-F5344CB8AC3E}">
        <p14:creationId xmlns:p14="http://schemas.microsoft.com/office/powerpoint/2010/main" val="29078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dots and lines&#10;&#10;Description automatically generated">
            <a:extLst>
              <a:ext uri="{FF2B5EF4-FFF2-40B4-BE49-F238E27FC236}">
                <a16:creationId xmlns:a16="http://schemas.microsoft.com/office/drawing/2014/main" id="{19CB3C78-2CD0-F22C-2B62-2FF4CE2390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B8C991F6-5EF9-0F13-68EA-C3711EA90C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B25CB-7AD8-768C-4287-4FED4DC5F2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3FE098-67B0-6A4C-4933-BFE31575BFC9}"/>
              </a:ext>
            </a:extLst>
          </p:cNvPr>
          <p:cNvSpPr txBox="1"/>
          <p:nvPr/>
        </p:nvSpPr>
        <p:spPr>
          <a:xfrm>
            <a:off x="914400" y="155934"/>
            <a:ext cx="94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Mortality rates are decreasing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838601-3E89-6404-B7B5-273BC146E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045" y="1757066"/>
            <a:ext cx="914400" cy="687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A64F0E-EDA8-6C9A-F685-B811F259A851}"/>
              </a:ext>
            </a:extLst>
          </p:cNvPr>
          <p:cNvSpPr txBox="1"/>
          <p:nvPr/>
        </p:nvSpPr>
        <p:spPr>
          <a:xfrm>
            <a:off x="1502904" y="1900616"/>
            <a:ext cx="1971523" cy="400110"/>
          </a:xfrm>
          <a:prstGeom prst="rect">
            <a:avLst/>
          </a:prstGeom>
          <a:solidFill>
            <a:srgbClr val="9467BD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ALL CVD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551E5B-F8A3-9024-AD57-100759F15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368" y="1900616"/>
            <a:ext cx="914400" cy="763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F31AA-7691-7EDF-443C-0FD333C6FAC1}"/>
              </a:ext>
            </a:extLst>
          </p:cNvPr>
          <p:cNvSpPr txBox="1"/>
          <p:nvPr/>
        </p:nvSpPr>
        <p:spPr>
          <a:xfrm>
            <a:off x="1502904" y="3008056"/>
            <a:ext cx="1971523" cy="400110"/>
          </a:xfrm>
          <a:prstGeom prst="rect">
            <a:avLst/>
          </a:prstGeom>
          <a:solidFill>
            <a:srgbClr val="1F77B4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ALL CANCERS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455498-8D21-A336-242A-2CA449D90E2D}"/>
              </a:ext>
            </a:extLst>
          </p:cNvPr>
          <p:cNvSpPr txBox="1"/>
          <p:nvPr/>
        </p:nvSpPr>
        <p:spPr>
          <a:xfrm>
            <a:off x="1502902" y="5222936"/>
            <a:ext cx="1971523" cy="400110"/>
          </a:xfrm>
          <a:prstGeom prst="rect">
            <a:avLst/>
          </a:prstGeom>
          <a:solidFill>
            <a:srgbClr val="BCBD2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DIABETES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61B97-D3B7-B09D-30D3-58D4D463190E}"/>
              </a:ext>
            </a:extLst>
          </p:cNvPr>
          <p:cNvSpPr txBox="1"/>
          <p:nvPr/>
        </p:nvSpPr>
        <p:spPr>
          <a:xfrm>
            <a:off x="1502903" y="4115496"/>
            <a:ext cx="1971523" cy="400110"/>
          </a:xfrm>
          <a:prstGeom prst="rect">
            <a:avLst/>
          </a:prstGeom>
          <a:solidFill>
            <a:srgbClr val="2CA02C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RESPIRATORY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58CFCF-A0E8-8931-4680-91193179E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8045" y="2864506"/>
            <a:ext cx="914400" cy="687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FC2DC8-3291-23C6-7C07-3FC5365665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4368" y="3008056"/>
            <a:ext cx="914400" cy="7634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D81E5E-0D5B-7346-8904-D757FE9410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8045" y="3971946"/>
            <a:ext cx="914400" cy="6872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1A606D-787B-02F8-A59A-53F0468325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4368" y="4115496"/>
            <a:ext cx="914400" cy="7634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EBD512D-38D6-407F-65DE-D4E5A529DA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8045" y="5079386"/>
            <a:ext cx="914400" cy="6872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EF48DA-57C7-33D7-4675-FCE23999EF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44368" y="5222936"/>
            <a:ext cx="914400" cy="76344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9774E9-A091-36D1-7813-B9D008863741}"/>
              </a:ext>
            </a:extLst>
          </p:cNvPr>
          <p:cNvCxnSpPr>
            <a:cxnSpLocks/>
          </p:cNvCxnSpPr>
          <p:nvPr/>
        </p:nvCxnSpPr>
        <p:spPr>
          <a:xfrm>
            <a:off x="6684502" y="1757066"/>
            <a:ext cx="0" cy="400953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E56EB25B-A3AC-1776-7E70-9FA9F5121D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93760" y="1900616"/>
            <a:ext cx="914400" cy="7634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C502AD-F5AE-0884-97DE-02CE952899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9360" y="1757066"/>
            <a:ext cx="914400" cy="6872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DAD7D1-F798-BA5E-D83C-C094759BC2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93760" y="3008056"/>
            <a:ext cx="914400" cy="7634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6DE9A11-3FEF-E02B-E2D6-8AA368F38CD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79360" y="2861241"/>
            <a:ext cx="914400" cy="68721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3A86101-1734-C802-2CB8-415EE08E47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93760" y="4115496"/>
            <a:ext cx="914400" cy="7634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89BEC85-F048-A96D-A57D-10698B2D14C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9360" y="3971946"/>
            <a:ext cx="914400" cy="6872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F7B2CA1-963E-54BB-175D-BBCDE9999A3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93760" y="5126774"/>
            <a:ext cx="914400" cy="7634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9168302-3CAF-E926-0CF6-16031FF97A6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79360" y="5079386"/>
            <a:ext cx="914400" cy="687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0EB29-0580-FB34-4ED2-761F629E246E}"/>
              </a:ext>
            </a:extLst>
          </p:cNvPr>
          <p:cNvSpPr txBox="1"/>
          <p:nvPr/>
        </p:nvSpPr>
        <p:spPr>
          <a:xfrm>
            <a:off x="4287245" y="1064792"/>
            <a:ext cx="1971523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DEATH RATE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B29AE3-8073-9142-88C5-27CA8D44F4B6}"/>
              </a:ext>
            </a:extLst>
          </p:cNvPr>
          <p:cNvSpPr txBox="1"/>
          <p:nvPr/>
        </p:nvSpPr>
        <p:spPr>
          <a:xfrm>
            <a:off x="7436637" y="1064792"/>
            <a:ext cx="1971523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DALY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5A0AAB-9FDE-6FD6-947E-AC2FED3304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  <p:pic>
        <p:nvPicPr>
          <p:cNvPr id="66" name="Picture 65" descr="A logo with dots and lines&#10;&#10;Description automatically generated">
            <a:extLst>
              <a:ext uri="{FF2B5EF4-FFF2-40B4-BE49-F238E27FC236}">
                <a16:creationId xmlns:a16="http://schemas.microsoft.com/office/drawing/2014/main" id="{B72D0F68-9BCC-C993-4C54-06C6F8B964A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67" name="Picture 6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B82D1E33-725C-6F9F-9B11-F35F5AFE51B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B3697E4-1D90-070F-2554-2FBC59F07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464217C-A056-4DDA-EC93-7A403CD80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F489A7D-F0A9-DDD3-967C-0DA4728FA7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C691CEA-CB95-785C-30A2-9BBD27CD7C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B1EA4ED-5582-0A6F-5324-3093296713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E7CCB05-9A5F-D88C-72D8-D14AC57306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AE72E55-2025-F64C-3806-EFF8975AFB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A604D37-44F3-E69C-906C-4FD0D5F2A11C}"/>
              </a:ext>
            </a:extLst>
          </p:cNvPr>
          <p:cNvSpPr txBox="1"/>
          <p:nvPr/>
        </p:nvSpPr>
        <p:spPr>
          <a:xfrm>
            <a:off x="914400" y="155934"/>
            <a:ext cx="94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Building our estimates</a:t>
            </a:r>
          </a:p>
        </p:txBody>
      </p:sp>
    </p:spTree>
    <p:extLst>
      <p:ext uri="{BB962C8B-B14F-4D97-AF65-F5344CB8AC3E}">
        <p14:creationId xmlns:p14="http://schemas.microsoft.com/office/powerpoint/2010/main" val="8887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EF18DD-8274-0314-28F0-6B4D8914E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-6770"/>
          <a:stretch/>
        </p:blipFill>
        <p:spPr>
          <a:xfrm>
            <a:off x="101600" y="88900"/>
            <a:ext cx="717550" cy="1067976"/>
          </a:xfrm>
          <a:prstGeom prst="rect">
            <a:avLst/>
          </a:prstGeom>
        </p:spPr>
      </p:pic>
      <p:pic>
        <p:nvPicPr>
          <p:cNvPr id="19" name="Picture 18" descr="A logo with dots and lines&#10;&#10;Description automatically generated">
            <a:extLst>
              <a:ext uri="{FF2B5EF4-FFF2-40B4-BE49-F238E27FC236}">
                <a16:creationId xmlns:a16="http://schemas.microsoft.com/office/drawing/2014/main" id="{CEC0C6D6-AF76-9650-1C5E-DCA642BC3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38" y="5601109"/>
            <a:ext cx="1338811" cy="914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258300-1414-ADE0-5D01-0029EA69C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995" y="495046"/>
            <a:ext cx="5158779" cy="17733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049FA-4810-8D9D-84E9-458D53719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33" y="2791389"/>
            <a:ext cx="4984016" cy="1773062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F76922B9-15CA-59CD-32B1-D1686F925186}"/>
              </a:ext>
            </a:extLst>
          </p:cNvPr>
          <p:cNvSpPr/>
          <p:nvPr/>
        </p:nvSpPr>
        <p:spPr>
          <a:xfrm flipH="1" flipV="1">
            <a:off x="2687354" y="478487"/>
            <a:ext cx="2911011" cy="3434484"/>
          </a:xfrm>
          <a:prstGeom prst="arc">
            <a:avLst>
              <a:gd name="adj1" fmla="val 16200000"/>
              <a:gd name="adj2" fmla="val 20624483"/>
            </a:avLst>
          </a:prstGeom>
          <a:ln w="38100">
            <a:solidFill>
              <a:schemeClr val="bg1">
                <a:lumMod val="65000"/>
              </a:schemeClr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BB1138EB-8321-16BB-6046-912D61C20B69}"/>
              </a:ext>
            </a:extLst>
          </p:cNvPr>
          <p:cNvSpPr/>
          <p:nvPr/>
        </p:nvSpPr>
        <p:spPr>
          <a:xfrm flipH="1" flipV="1">
            <a:off x="6182139" y="2791389"/>
            <a:ext cx="2823060" cy="3434485"/>
          </a:xfrm>
          <a:prstGeom prst="arc">
            <a:avLst>
              <a:gd name="adj1" fmla="val 16200000"/>
              <a:gd name="adj2" fmla="val 20624483"/>
            </a:avLst>
          </a:prstGeom>
          <a:ln w="38100">
            <a:solidFill>
              <a:schemeClr val="bg1">
                <a:lumMod val="65000"/>
              </a:schemeClr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E70E1E9-6A0C-CC3C-9860-F2513C5446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936" y="5800379"/>
            <a:ext cx="1857520" cy="71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8">
        <p:fade/>
      </p:transition>
    </mc:Choice>
    <mc:Fallback xmlns="">
      <p:transition spd="med" advTm="76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7373D3-7706-9BFF-C5DF-C838139B5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68741"/>
              </p:ext>
            </p:extLst>
          </p:nvPr>
        </p:nvGraphicFramePr>
        <p:xfrm>
          <a:off x="7315198" y="4069080"/>
          <a:ext cx="447040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726">
                  <a:extLst>
                    <a:ext uri="{9D8B030D-6E8A-4147-A177-3AD203B41FA5}">
                      <a16:colId xmlns:a16="http://schemas.microsoft.com/office/drawing/2014/main" val="238931131"/>
                    </a:ext>
                  </a:extLst>
                </a:gridCol>
                <a:gridCol w="1257301">
                  <a:extLst>
                    <a:ext uri="{9D8B030D-6E8A-4147-A177-3AD203B41FA5}">
                      <a16:colId xmlns:a16="http://schemas.microsoft.com/office/drawing/2014/main" val="1981662161"/>
                    </a:ext>
                  </a:extLst>
                </a:gridCol>
                <a:gridCol w="1263375">
                  <a:extLst>
                    <a:ext uri="{9D8B030D-6E8A-4147-A177-3AD203B41FA5}">
                      <a16:colId xmlns:a16="http://schemas.microsoft.com/office/drawing/2014/main" val="2596401275"/>
                    </a:ext>
                  </a:extLst>
                </a:gridCol>
              </a:tblGrid>
              <a:tr h="628023">
                <a:tc>
                  <a:txBody>
                    <a:bodyPr/>
                    <a:lstStyle/>
                    <a:p>
                      <a:pPr algn="r"/>
                      <a:endParaRPr lang="en-US" sz="3200" b="1" dirty="0">
                        <a:solidFill>
                          <a:srgbClr val="37609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376092"/>
                          </a:solidFill>
                          <a:latin typeface="Open Sans SemiCondensed SemiBol" pitchFamily="2" charset="0"/>
                          <a:ea typeface="Open Sans SemiCondensed SemiBol" pitchFamily="2" charset="0"/>
                          <a:cs typeface="Open Sans SemiCondensed SemiBol" pitchFamily="2" charset="0"/>
                        </a:rPr>
                        <a:t>77.1</a:t>
                      </a:r>
                    </a:p>
                  </a:txBody>
                  <a:tcPr marT="9144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376092"/>
                          </a:solidFill>
                          <a:latin typeface="Open Sans SemiCondensed SemiBol" pitchFamily="2" charset="0"/>
                          <a:ea typeface="Open Sans SemiCondensed SemiBol" pitchFamily="2" charset="0"/>
                          <a:cs typeface="Open Sans SemiCondensed SemiBol" pitchFamily="2" charset="0"/>
                        </a:rPr>
                        <a:t>79.8</a:t>
                      </a:r>
                    </a:p>
                  </a:txBody>
                  <a:tcPr marT="91440" marB="9144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10741"/>
                  </a:ext>
                </a:extLst>
              </a:tr>
              <a:tr h="628023">
                <a:tc>
                  <a:txBody>
                    <a:bodyPr/>
                    <a:lstStyle/>
                    <a:p>
                      <a:pPr algn="r"/>
                      <a:endParaRPr lang="en-US" sz="4000" b="1" dirty="0">
                        <a:solidFill>
                          <a:srgbClr val="37609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7432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376092"/>
                          </a:solidFill>
                          <a:latin typeface="Open Sans SemiCondensed SemiBol" pitchFamily="2" charset="0"/>
                          <a:ea typeface="Open Sans SemiCondensed SemiBol" pitchFamily="2" charset="0"/>
                          <a:cs typeface="Open Sans SemiCondensed SemiBol" pitchFamily="2" charset="0"/>
                        </a:rPr>
                        <a:t>71.1</a:t>
                      </a:r>
                    </a:p>
                  </a:txBody>
                  <a:tcPr marL="27432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376092"/>
                          </a:solidFill>
                          <a:latin typeface="Open Sans SemiCondensed SemiBol" pitchFamily="2" charset="0"/>
                          <a:ea typeface="Open Sans SemiCondensed SemiBol" pitchFamily="2" charset="0"/>
                          <a:cs typeface="Open Sans SemiCondensed SemiBol" pitchFamily="2" charset="0"/>
                        </a:rPr>
                        <a:t>74.5</a:t>
                      </a:r>
                    </a:p>
                  </a:txBody>
                  <a:tcPr marL="27432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87386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DEF18DD-8274-0314-28F0-6B4D8914E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  <p:pic>
        <p:nvPicPr>
          <p:cNvPr id="13" name="Picture 12" descr="A logo with dots and lines&#10;&#10;Description automatically generated">
            <a:extLst>
              <a:ext uri="{FF2B5EF4-FFF2-40B4-BE49-F238E27FC236}">
                <a16:creationId xmlns:a16="http://schemas.microsoft.com/office/drawing/2014/main" id="{85DFED4D-95C4-00E4-11B1-F50B348D2A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9E4C80-DB25-6DFB-93DA-1323B22AB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28222"/>
              </p:ext>
            </p:extLst>
          </p:nvPr>
        </p:nvGraphicFramePr>
        <p:xfrm>
          <a:off x="7315198" y="1417320"/>
          <a:ext cx="4470402" cy="2512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726">
                  <a:extLst>
                    <a:ext uri="{9D8B030D-6E8A-4147-A177-3AD203B41FA5}">
                      <a16:colId xmlns:a16="http://schemas.microsoft.com/office/drawing/2014/main" val="1601194337"/>
                    </a:ext>
                  </a:extLst>
                </a:gridCol>
                <a:gridCol w="1257301">
                  <a:extLst>
                    <a:ext uri="{9D8B030D-6E8A-4147-A177-3AD203B41FA5}">
                      <a16:colId xmlns:a16="http://schemas.microsoft.com/office/drawing/2014/main" val="2087752276"/>
                    </a:ext>
                  </a:extLst>
                </a:gridCol>
                <a:gridCol w="1263375">
                  <a:extLst>
                    <a:ext uri="{9D8B030D-6E8A-4147-A177-3AD203B41FA5}">
                      <a16:colId xmlns:a16="http://schemas.microsoft.com/office/drawing/2014/main" val="2425378978"/>
                    </a:ext>
                  </a:extLst>
                </a:gridCol>
              </a:tblGrid>
              <a:tr h="628023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169186"/>
                  </a:ext>
                </a:extLst>
              </a:tr>
              <a:tr h="628023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37609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GLOBAL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66.8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73.3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8329"/>
                  </a:ext>
                </a:extLst>
              </a:tr>
              <a:tr h="628023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37609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AMERICAS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74.1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77.2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20670"/>
                  </a:ext>
                </a:extLst>
              </a:tr>
              <a:tr h="628023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37609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Barbados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74.5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76.0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079491"/>
                  </a:ext>
                </a:extLst>
              </a:tr>
            </a:tbl>
          </a:graphicData>
        </a:graphic>
      </p:graphicFrame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2432527-ECFF-3EE9-A356-97F2F374CAF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2B56E4-5339-0718-633A-A84E4468EC51}"/>
              </a:ext>
            </a:extLst>
          </p:cNvPr>
          <p:cNvCxnSpPr>
            <a:cxnSpLocks/>
          </p:cNvCxnSpPr>
          <p:nvPr/>
        </p:nvCxnSpPr>
        <p:spPr>
          <a:xfrm>
            <a:off x="7457183" y="1417320"/>
            <a:ext cx="0" cy="498348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E451AA7-E570-96AD-C4C5-584CF775A582}"/>
              </a:ext>
            </a:extLst>
          </p:cNvPr>
          <p:cNvSpPr txBox="1"/>
          <p:nvPr/>
        </p:nvSpPr>
        <p:spPr>
          <a:xfrm>
            <a:off x="914400" y="155934"/>
            <a:ext cx="94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Life expectancy is increasing.</a:t>
            </a:r>
          </a:p>
        </p:txBody>
      </p:sp>
      <p:pic>
        <p:nvPicPr>
          <p:cNvPr id="2" name="Graphic 1" descr="Female with solid fill">
            <a:extLst>
              <a:ext uri="{FF2B5EF4-FFF2-40B4-BE49-F238E27FC236}">
                <a16:creationId xmlns:a16="http://schemas.microsoft.com/office/drawing/2014/main" id="{1DE2CBDF-A446-9C66-A856-602640CE1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68080" y="4091519"/>
            <a:ext cx="685800" cy="685800"/>
          </a:xfrm>
          <a:prstGeom prst="rect">
            <a:avLst/>
          </a:prstGeom>
        </p:spPr>
      </p:pic>
      <p:pic>
        <p:nvPicPr>
          <p:cNvPr id="3" name="Graphic 2" descr="Male with solid fill">
            <a:extLst>
              <a:ext uri="{FF2B5EF4-FFF2-40B4-BE49-F238E27FC236}">
                <a16:creationId xmlns:a16="http://schemas.microsoft.com/office/drawing/2014/main" id="{19587897-866C-B987-652A-CEA38494C0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8080" y="4813526"/>
            <a:ext cx="6858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BA8892-A8AE-2CE8-3E01-EDFE042BB5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080" y="1188720"/>
            <a:ext cx="693691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7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0F9C9E9-D4FC-14C0-07A7-6E9767F9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5934"/>
            <a:ext cx="4572000" cy="6108283"/>
          </a:xfrm>
          <a:prstGeom prst="rect">
            <a:avLst/>
          </a:prstGeom>
        </p:spPr>
      </p:pic>
      <p:pic>
        <p:nvPicPr>
          <p:cNvPr id="2" name="Picture 1" descr="A logo with dots and lines&#10;&#10;Description automatically generated">
            <a:extLst>
              <a:ext uri="{FF2B5EF4-FFF2-40B4-BE49-F238E27FC236}">
                <a16:creationId xmlns:a16="http://schemas.microsoft.com/office/drawing/2014/main" id="{7B8BD178-2D35-54FF-B93E-23A9763361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512AA96-FB52-6D79-C089-6878D9516DC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A18EE-6724-CC56-E84D-A6D23A1803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350CAD-EB2F-EF94-7FD6-9E0A0191B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79" y="1534352"/>
            <a:ext cx="4400471" cy="36583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E64C50-83B7-8105-2E12-2EBB8BCB76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55934"/>
            <a:ext cx="4572000" cy="61082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E34DC2-D740-168E-9BE9-D8B97153BA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55934"/>
            <a:ext cx="4572000" cy="61082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0BC8ED-C3E9-88A9-9B6B-ADF52FB0F6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155934"/>
            <a:ext cx="4572000" cy="6108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4E65F-0D53-A53F-7AF0-474C6B6E7196}"/>
              </a:ext>
            </a:extLst>
          </p:cNvPr>
          <p:cNvSpPr txBox="1"/>
          <p:nvPr/>
        </p:nvSpPr>
        <p:spPr>
          <a:xfrm>
            <a:off x="914400" y="155934"/>
            <a:ext cx="94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Life expectancy is increasing… But not always.</a:t>
            </a:r>
          </a:p>
        </p:txBody>
      </p:sp>
    </p:spTree>
    <p:extLst>
      <p:ext uri="{BB962C8B-B14F-4D97-AF65-F5344CB8AC3E}">
        <p14:creationId xmlns:p14="http://schemas.microsoft.com/office/powerpoint/2010/main" val="39411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6E9C5DB-2D8F-EDCB-6B8C-FBFAD6FAAD00}"/>
              </a:ext>
            </a:extLst>
          </p:cNvPr>
          <p:cNvSpPr txBox="1"/>
          <p:nvPr/>
        </p:nvSpPr>
        <p:spPr>
          <a:xfrm>
            <a:off x="1009626" y="970214"/>
            <a:ext cx="5399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Our Data</a:t>
            </a:r>
            <a:endParaRPr lang="en-US" sz="2400" b="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67C74-E1F8-76C8-B06C-C30C9603F779}"/>
              </a:ext>
            </a:extLst>
          </p:cNvPr>
          <p:cNvSpPr txBox="1"/>
          <p:nvPr/>
        </p:nvSpPr>
        <p:spPr>
          <a:xfrm>
            <a:off x="1113797" y="1431879"/>
            <a:ext cx="8294363" cy="461665"/>
          </a:xfrm>
          <a:prstGeom prst="rect">
            <a:avLst/>
          </a:prstGeom>
          <a:solidFill>
            <a:srgbClr val="D89C60"/>
          </a:solidFill>
          <a:ln w="63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We joined two datasets: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67887-C7DF-042B-199F-5FAFE9D3749E}"/>
              </a:ext>
            </a:extLst>
          </p:cNvPr>
          <p:cNvSpPr txBox="1"/>
          <p:nvPr/>
        </p:nvSpPr>
        <p:spPr>
          <a:xfrm>
            <a:off x="1020148" y="3248182"/>
            <a:ext cx="5399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Our Methods</a:t>
            </a:r>
            <a:endParaRPr lang="en-US" sz="2400" b="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BC5CD-8B9E-0624-5B0F-058E482824AA}"/>
              </a:ext>
            </a:extLst>
          </p:cNvPr>
          <p:cNvSpPr txBox="1"/>
          <p:nvPr/>
        </p:nvSpPr>
        <p:spPr>
          <a:xfrm>
            <a:off x="1113796" y="3728727"/>
            <a:ext cx="8294363" cy="461665"/>
          </a:xfrm>
          <a:prstGeom prst="rect">
            <a:avLst/>
          </a:prstGeom>
          <a:solidFill>
            <a:srgbClr val="D89C60"/>
          </a:solidFill>
          <a:ln w="63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For 33 countries, we compared deaths/illness in 2000 and in 2019</a:t>
            </a:r>
          </a:p>
        </p:txBody>
      </p:sp>
      <p:pic>
        <p:nvPicPr>
          <p:cNvPr id="3" name="Picture 2" descr="A logo with dots and lines&#10;&#10;Description automatically generated">
            <a:extLst>
              <a:ext uri="{FF2B5EF4-FFF2-40B4-BE49-F238E27FC236}">
                <a16:creationId xmlns:a16="http://schemas.microsoft.com/office/drawing/2014/main" id="{A1065F38-477B-8DAE-73D6-200C9ACAC9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D5FD527-2EB2-200C-B43D-85FEBAAE3E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169A4-C0BB-5E14-01E4-8B9CD6273C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  <p:pic>
        <p:nvPicPr>
          <p:cNvPr id="7" name="Graphic 6" descr="Cloud with solid fill">
            <a:extLst>
              <a:ext uri="{FF2B5EF4-FFF2-40B4-BE49-F238E27FC236}">
                <a16:creationId xmlns:a16="http://schemas.microsoft.com/office/drawing/2014/main" id="{ABC7560D-3E01-58BD-6884-8578007BC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8473" y="1917559"/>
            <a:ext cx="525104" cy="525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F3A62-3F8B-C270-6F29-C530815337C9}"/>
              </a:ext>
            </a:extLst>
          </p:cNvPr>
          <p:cNvSpPr txBox="1"/>
          <p:nvPr/>
        </p:nvSpPr>
        <p:spPr>
          <a:xfrm>
            <a:off x="2224691" y="1949279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dirty="0"/>
              <a:t>WHO data on annual deaths and illness</a:t>
            </a:r>
            <a:endParaRPr lang="en-US" sz="2400" dirty="0"/>
          </a:p>
        </p:txBody>
      </p:sp>
      <p:pic>
        <p:nvPicPr>
          <p:cNvPr id="10" name="Graphic 9" descr="Cloud with solid fill">
            <a:extLst>
              <a:ext uri="{FF2B5EF4-FFF2-40B4-BE49-F238E27FC236}">
                <a16:creationId xmlns:a16="http://schemas.microsoft.com/office/drawing/2014/main" id="{5C84A2F7-24D2-519E-7C6F-289D93C43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8473" y="2442184"/>
            <a:ext cx="525104" cy="5251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B93081-1E40-8799-A599-38E5AD63D49D}"/>
              </a:ext>
            </a:extLst>
          </p:cNvPr>
          <p:cNvSpPr txBox="1"/>
          <p:nvPr/>
        </p:nvSpPr>
        <p:spPr>
          <a:xfrm>
            <a:off x="2224691" y="2473904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dirty="0"/>
              <a:t>UN population data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D3F2A5-9D1C-2BFB-F8FD-1C8CCB7A4CEE}"/>
              </a:ext>
            </a:extLst>
          </p:cNvPr>
          <p:cNvSpPr txBox="1"/>
          <p:nvPr/>
        </p:nvSpPr>
        <p:spPr>
          <a:xfrm>
            <a:off x="914400" y="155934"/>
            <a:ext cx="94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might be causing this stagnation?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40E131-56F7-BE60-DE75-0A9C24BD1AC9}"/>
              </a:ext>
            </a:extLst>
          </p:cNvPr>
          <p:cNvSpPr txBox="1"/>
          <p:nvPr/>
        </p:nvSpPr>
        <p:spPr>
          <a:xfrm>
            <a:off x="1113796" y="4217261"/>
            <a:ext cx="8294363" cy="461665"/>
          </a:xfrm>
          <a:prstGeom prst="rect">
            <a:avLst/>
          </a:prstGeom>
          <a:solidFill>
            <a:srgbClr val="D89C60"/>
          </a:solidFill>
          <a:ln w="63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We split the change into THREE explanations:</a:t>
            </a:r>
          </a:p>
        </p:txBody>
      </p:sp>
      <p:pic>
        <p:nvPicPr>
          <p:cNvPr id="23" name="Graphic 22" descr="Badge 1 with solid fill">
            <a:extLst>
              <a:ext uri="{FF2B5EF4-FFF2-40B4-BE49-F238E27FC236}">
                <a16:creationId xmlns:a16="http://schemas.microsoft.com/office/drawing/2014/main" id="{767D24ED-E7A3-5CAA-CEE8-267146A3BA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6705" y="4744992"/>
            <a:ext cx="548640" cy="548640"/>
          </a:xfrm>
          <a:prstGeom prst="rect">
            <a:avLst/>
          </a:prstGeom>
        </p:spPr>
      </p:pic>
      <p:pic>
        <p:nvPicPr>
          <p:cNvPr id="25" name="Graphic 24" descr="Badge 3 with solid fill">
            <a:extLst>
              <a:ext uri="{FF2B5EF4-FFF2-40B4-BE49-F238E27FC236}">
                <a16:creationId xmlns:a16="http://schemas.microsoft.com/office/drawing/2014/main" id="{31F538BD-3CDA-A517-9B10-DED62AA14A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4937" y="5844299"/>
            <a:ext cx="548640" cy="548640"/>
          </a:xfrm>
          <a:prstGeom prst="rect">
            <a:avLst/>
          </a:prstGeom>
        </p:spPr>
      </p:pic>
      <p:pic>
        <p:nvPicPr>
          <p:cNvPr id="27" name="Graphic 26" descr="Badge with solid fill">
            <a:extLst>
              <a:ext uri="{FF2B5EF4-FFF2-40B4-BE49-F238E27FC236}">
                <a16:creationId xmlns:a16="http://schemas.microsoft.com/office/drawing/2014/main" id="{ED7BAA85-A891-98B5-A3D8-9A07683AFA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76705" y="5293632"/>
            <a:ext cx="548640" cy="5486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99CD73-D685-728A-2E3A-C7947E7162AB}"/>
              </a:ext>
            </a:extLst>
          </p:cNvPr>
          <p:cNvSpPr txBox="1"/>
          <p:nvPr/>
        </p:nvSpPr>
        <p:spPr>
          <a:xfrm>
            <a:off x="2224691" y="4788479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dirty="0"/>
              <a:t>Due to public health advances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7FDB5-3CEB-0441-AE7A-21B1ABCAA0D8}"/>
              </a:ext>
            </a:extLst>
          </p:cNvPr>
          <p:cNvSpPr txBox="1"/>
          <p:nvPr/>
        </p:nvSpPr>
        <p:spPr>
          <a:xfrm>
            <a:off x="2224691" y="5337119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dirty="0"/>
              <a:t>Due to population growth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A807EB-3429-F97A-4199-A932F70A062F}"/>
              </a:ext>
            </a:extLst>
          </p:cNvPr>
          <p:cNvSpPr txBox="1"/>
          <p:nvPr/>
        </p:nvSpPr>
        <p:spPr>
          <a:xfrm>
            <a:off x="2224691" y="5887786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dirty="0"/>
              <a:t>Due to population ageing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9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617B13-0F0A-9F46-909A-FA7076C4A8F4}"/>
              </a:ext>
            </a:extLst>
          </p:cNvPr>
          <p:cNvSpPr txBox="1"/>
          <p:nvPr/>
        </p:nvSpPr>
        <p:spPr>
          <a:xfrm>
            <a:off x="367817" y="2576096"/>
            <a:ext cx="5211180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SINCE 2000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91377-AC65-DBD3-E374-0825FDC10C93}"/>
              </a:ext>
            </a:extLst>
          </p:cNvPr>
          <p:cNvSpPr txBox="1"/>
          <p:nvPr/>
        </p:nvSpPr>
        <p:spPr>
          <a:xfrm>
            <a:off x="367817" y="3092487"/>
            <a:ext cx="5211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he Barbados health system has presided over a reduction in death rates due to NCDs. </a:t>
            </a:r>
          </a:p>
        </p:txBody>
      </p:sp>
      <p:pic>
        <p:nvPicPr>
          <p:cNvPr id="19" name="Graphic 18" descr="Female with solid fill">
            <a:extLst>
              <a:ext uri="{FF2B5EF4-FFF2-40B4-BE49-F238E27FC236}">
                <a16:creationId xmlns:a16="http://schemas.microsoft.com/office/drawing/2014/main" id="{40B82FC2-E0F6-9CF6-A17A-8527298F2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9024" y="2576096"/>
            <a:ext cx="914400" cy="914400"/>
          </a:xfrm>
          <a:prstGeom prst="rect">
            <a:avLst/>
          </a:prstGeom>
        </p:spPr>
      </p:pic>
      <p:pic>
        <p:nvPicPr>
          <p:cNvPr id="21" name="Graphic 20" descr="Male with solid fill">
            <a:extLst>
              <a:ext uri="{FF2B5EF4-FFF2-40B4-BE49-F238E27FC236}">
                <a16:creationId xmlns:a16="http://schemas.microsoft.com/office/drawing/2014/main" id="{623E5C57-A560-286C-2FC0-D1292C431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9024" y="3717732"/>
            <a:ext cx="914400" cy="91440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490A3B-BC0A-8869-30A2-3B875D52B0AD}"/>
              </a:ext>
            </a:extLst>
          </p:cNvPr>
          <p:cNvCxnSpPr>
            <a:cxnSpLocks/>
          </p:cNvCxnSpPr>
          <p:nvPr/>
        </p:nvCxnSpPr>
        <p:spPr>
          <a:xfrm>
            <a:off x="6481823" y="881135"/>
            <a:ext cx="0" cy="430432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8E7D19C1-6E00-62A1-3B7F-41F2E2BCF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68979"/>
              </p:ext>
            </p:extLst>
          </p:nvPr>
        </p:nvGraphicFramePr>
        <p:xfrm>
          <a:off x="8006541" y="1482570"/>
          <a:ext cx="312396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980">
                  <a:extLst>
                    <a:ext uri="{9D8B030D-6E8A-4147-A177-3AD203B41FA5}">
                      <a16:colId xmlns:a16="http://schemas.microsoft.com/office/drawing/2014/main" val="2087752276"/>
                    </a:ext>
                  </a:extLst>
                </a:gridCol>
                <a:gridCol w="1561980">
                  <a:extLst>
                    <a:ext uri="{9D8B030D-6E8A-4147-A177-3AD203B41FA5}">
                      <a16:colId xmlns:a16="http://schemas.microsoft.com/office/drawing/2014/main" val="2425378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16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16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448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431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59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533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20670"/>
                  </a:ext>
                </a:extLst>
              </a:tr>
            </a:tbl>
          </a:graphicData>
        </a:graphic>
      </p:graphicFrame>
      <p:pic>
        <p:nvPicPr>
          <p:cNvPr id="2" name="Picture 1" descr="A logo with dots and lines&#10;&#10;Description automatically generated">
            <a:extLst>
              <a:ext uri="{FF2B5EF4-FFF2-40B4-BE49-F238E27FC236}">
                <a16:creationId xmlns:a16="http://schemas.microsoft.com/office/drawing/2014/main" id="{391C5ECF-DAE1-0218-FFBC-1E3845B5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5299248-5D64-EEEB-5A75-8ADF9707278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F84944-18E1-BABB-EE7C-44C658E479F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215BB0-5531-5806-1562-23AFB94DD3D5}"/>
              </a:ext>
            </a:extLst>
          </p:cNvPr>
          <p:cNvSpPr txBox="1"/>
          <p:nvPr/>
        </p:nvSpPr>
        <p:spPr>
          <a:xfrm>
            <a:off x="914400" y="155934"/>
            <a:ext cx="94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Barbados analysis. Public health advances.</a:t>
            </a:r>
          </a:p>
        </p:txBody>
      </p:sp>
    </p:spTree>
    <p:extLst>
      <p:ext uri="{BB962C8B-B14F-4D97-AF65-F5344CB8AC3E}">
        <p14:creationId xmlns:p14="http://schemas.microsoft.com/office/powerpoint/2010/main" val="11746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617B13-0F0A-9F46-909A-FA7076C4A8F4}"/>
              </a:ext>
            </a:extLst>
          </p:cNvPr>
          <p:cNvSpPr txBox="1"/>
          <p:nvPr/>
        </p:nvSpPr>
        <p:spPr>
          <a:xfrm>
            <a:off x="367817" y="1710006"/>
            <a:ext cx="5211180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OLDER ADULTS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DD8F8-B841-92EA-5EE8-B4199929F717}"/>
              </a:ext>
            </a:extLst>
          </p:cNvPr>
          <p:cNvSpPr txBox="1"/>
          <p:nvPr/>
        </p:nvSpPr>
        <p:spPr>
          <a:xfrm>
            <a:off x="367817" y="3414140"/>
            <a:ext cx="5211180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COMPARED TO 2000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91377-AC65-DBD3-E374-0825FDC10C93}"/>
              </a:ext>
            </a:extLst>
          </p:cNvPr>
          <p:cNvSpPr txBox="1"/>
          <p:nvPr/>
        </p:nvSpPr>
        <p:spPr>
          <a:xfrm>
            <a:off x="367817" y="2226397"/>
            <a:ext cx="5211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Population in Barbados (70+) has been growing fast, and this will continue.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9A46BF-D278-8628-CD0B-3E462267615D}"/>
              </a:ext>
            </a:extLst>
          </p:cNvPr>
          <p:cNvSpPr txBox="1"/>
          <p:nvPr/>
        </p:nvSpPr>
        <p:spPr>
          <a:xfrm>
            <a:off x="367817" y="3893997"/>
            <a:ext cx="52111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2020 there were almost 5,000 more elderly women and another 5,000 more elderly men living on the island.</a:t>
            </a:r>
            <a:endParaRPr lang="en-US" dirty="0"/>
          </a:p>
        </p:txBody>
      </p:sp>
      <p:pic>
        <p:nvPicPr>
          <p:cNvPr id="19" name="Graphic 18" descr="Female with solid fill">
            <a:extLst>
              <a:ext uri="{FF2B5EF4-FFF2-40B4-BE49-F238E27FC236}">
                <a16:creationId xmlns:a16="http://schemas.microsoft.com/office/drawing/2014/main" id="{40B82FC2-E0F6-9CF6-A17A-8527298F2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9024" y="2576096"/>
            <a:ext cx="914400" cy="914400"/>
          </a:xfrm>
          <a:prstGeom prst="rect">
            <a:avLst/>
          </a:prstGeom>
        </p:spPr>
      </p:pic>
      <p:pic>
        <p:nvPicPr>
          <p:cNvPr id="21" name="Graphic 20" descr="Male with solid fill">
            <a:extLst>
              <a:ext uri="{FF2B5EF4-FFF2-40B4-BE49-F238E27FC236}">
                <a16:creationId xmlns:a16="http://schemas.microsoft.com/office/drawing/2014/main" id="{623E5C57-A560-286C-2FC0-D1292C431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9024" y="3717732"/>
            <a:ext cx="914400" cy="91440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490A3B-BC0A-8869-30A2-3B875D52B0AD}"/>
              </a:ext>
            </a:extLst>
          </p:cNvPr>
          <p:cNvCxnSpPr>
            <a:cxnSpLocks/>
          </p:cNvCxnSpPr>
          <p:nvPr/>
        </p:nvCxnSpPr>
        <p:spPr>
          <a:xfrm>
            <a:off x="6481823" y="881135"/>
            <a:ext cx="0" cy="430432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8E7D19C1-6E00-62A1-3B7F-41F2E2BCF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85137"/>
              </p:ext>
            </p:extLst>
          </p:nvPr>
        </p:nvGraphicFramePr>
        <p:xfrm>
          <a:off x="8006541" y="1482570"/>
          <a:ext cx="312396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980">
                  <a:extLst>
                    <a:ext uri="{9D8B030D-6E8A-4147-A177-3AD203B41FA5}">
                      <a16:colId xmlns:a16="http://schemas.microsoft.com/office/drawing/2014/main" val="2087752276"/>
                    </a:ext>
                  </a:extLst>
                </a:gridCol>
                <a:gridCol w="1561980">
                  <a:extLst>
                    <a:ext uri="{9D8B030D-6E8A-4147-A177-3AD203B41FA5}">
                      <a16:colId xmlns:a16="http://schemas.microsoft.com/office/drawing/2014/main" val="2425378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16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16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59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9.5k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14.5k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20670"/>
                  </a:ext>
                </a:extLst>
              </a:tr>
            </a:tbl>
          </a:graphicData>
        </a:graphic>
      </p:graphicFrame>
      <p:pic>
        <p:nvPicPr>
          <p:cNvPr id="2" name="Picture 1" descr="A logo with dots and lines&#10;&#10;Description automatically generated">
            <a:extLst>
              <a:ext uri="{FF2B5EF4-FFF2-40B4-BE49-F238E27FC236}">
                <a16:creationId xmlns:a16="http://schemas.microsoft.com/office/drawing/2014/main" id="{41DFB07C-43CC-DD05-F92B-BC8918812E7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63A4F95-DC5D-DCBA-F8B5-227CE80D0D8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67D841-8EED-AE24-B846-259C276F78D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3B91AD-B447-FBAE-B8E7-BB6B0B1DC28E}"/>
              </a:ext>
            </a:extLst>
          </p:cNvPr>
          <p:cNvSpPr txBox="1"/>
          <p:nvPr/>
        </p:nvSpPr>
        <p:spPr>
          <a:xfrm>
            <a:off x="914400" y="155934"/>
            <a:ext cx="94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Barbados analysis. The country is ageing.</a:t>
            </a:r>
          </a:p>
        </p:txBody>
      </p:sp>
    </p:spTree>
    <p:extLst>
      <p:ext uri="{BB962C8B-B14F-4D97-AF65-F5344CB8AC3E}">
        <p14:creationId xmlns:p14="http://schemas.microsoft.com/office/powerpoint/2010/main" val="7327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617B13-0F0A-9F46-909A-FA7076C4A8F4}"/>
              </a:ext>
            </a:extLst>
          </p:cNvPr>
          <p:cNvSpPr txBox="1"/>
          <p:nvPr/>
        </p:nvSpPr>
        <p:spPr>
          <a:xfrm>
            <a:off x="367817" y="1710006"/>
            <a:ext cx="5211180" cy="400110"/>
          </a:xfrm>
          <a:prstGeom prst="rect">
            <a:avLst/>
          </a:prstGeom>
          <a:solidFill>
            <a:srgbClr val="D89C6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OLDER ADULTS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DD8F8-B841-92EA-5EE8-B4199929F717}"/>
              </a:ext>
            </a:extLst>
          </p:cNvPr>
          <p:cNvSpPr txBox="1"/>
          <p:nvPr/>
        </p:nvSpPr>
        <p:spPr>
          <a:xfrm>
            <a:off x="367817" y="3414140"/>
            <a:ext cx="5211180" cy="400110"/>
          </a:xfrm>
          <a:prstGeom prst="rect">
            <a:avLst/>
          </a:prstGeom>
          <a:solidFill>
            <a:srgbClr val="37609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COMPARED TO 2000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91377-AC65-DBD3-E374-0825FDC10C93}"/>
              </a:ext>
            </a:extLst>
          </p:cNvPr>
          <p:cNvSpPr txBox="1"/>
          <p:nvPr/>
        </p:nvSpPr>
        <p:spPr>
          <a:xfrm>
            <a:off x="367817" y="2226397"/>
            <a:ext cx="5211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Population in Barbados (70+) has been growing fast, and this will continue.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9A46BF-D278-8628-CD0B-3E462267615D}"/>
              </a:ext>
            </a:extLst>
          </p:cNvPr>
          <p:cNvSpPr txBox="1"/>
          <p:nvPr/>
        </p:nvSpPr>
        <p:spPr>
          <a:xfrm>
            <a:off x="367817" y="3893997"/>
            <a:ext cx="5211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By 2060 elderly men expected to triple. Elderly women expected to more than double. </a:t>
            </a:r>
            <a:endParaRPr lang="en-US" dirty="0"/>
          </a:p>
        </p:txBody>
      </p:sp>
      <p:pic>
        <p:nvPicPr>
          <p:cNvPr id="19" name="Graphic 18" descr="Female with solid fill">
            <a:extLst>
              <a:ext uri="{FF2B5EF4-FFF2-40B4-BE49-F238E27FC236}">
                <a16:creationId xmlns:a16="http://schemas.microsoft.com/office/drawing/2014/main" id="{40B82FC2-E0F6-9CF6-A17A-8527298F2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9024" y="2576096"/>
            <a:ext cx="914400" cy="914400"/>
          </a:xfrm>
          <a:prstGeom prst="rect">
            <a:avLst/>
          </a:prstGeom>
        </p:spPr>
      </p:pic>
      <p:pic>
        <p:nvPicPr>
          <p:cNvPr id="21" name="Graphic 20" descr="Male with solid fill">
            <a:extLst>
              <a:ext uri="{FF2B5EF4-FFF2-40B4-BE49-F238E27FC236}">
                <a16:creationId xmlns:a16="http://schemas.microsoft.com/office/drawing/2014/main" id="{623E5C57-A560-286C-2FC0-D1292C431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9024" y="3717732"/>
            <a:ext cx="914400" cy="91440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490A3B-BC0A-8869-30A2-3B875D52B0AD}"/>
              </a:ext>
            </a:extLst>
          </p:cNvPr>
          <p:cNvCxnSpPr>
            <a:cxnSpLocks/>
          </p:cNvCxnSpPr>
          <p:nvPr/>
        </p:nvCxnSpPr>
        <p:spPr>
          <a:xfrm>
            <a:off x="6481823" y="881135"/>
            <a:ext cx="0" cy="430432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8E7D19C1-6E00-62A1-3B7F-41F2E2BCF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539932"/>
              </p:ext>
            </p:extLst>
          </p:nvPr>
        </p:nvGraphicFramePr>
        <p:xfrm>
          <a:off x="8006541" y="1482570"/>
          <a:ext cx="312396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980">
                  <a:extLst>
                    <a:ext uri="{9D8B030D-6E8A-4147-A177-3AD203B41FA5}">
                      <a16:colId xmlns:a16="http://schemas.microsoft.com/office/drawing/2014/main" val="2087752276"/>
                    </a:ext>
                  </a:extLst>
                </a:gridCol>
                <a:gridCol w="1561980">
                  <a:extLst>
                    <a:ext uri="{9D8B030D-6E8A-4147-A177-3AD203B41FA5}">
                      <a16:colId xmlns:a16="http://schemas.microsoft.com/office/drawing/2014/main" val="2425378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2060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16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16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59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20670"/>
                  </a:ext>
                </a:extLst>
              </a:tr>
            </a:tbl>
          </a:graphicData>
        </a:graphic>
      </p:graphicFrame>
      <p:pic>
        <p:nvPicPr>
          <p:cNvPr id="2" name="Picture 1" descr="A logo with dots and lines&#10;&#10;Description automatically generated">
            <a:extLst>
              <a:ext uri="{FF2B5EF4-FFF2-40B4-BE49-F238E27FC236}">
                <a16:creationId xmlns:a16="http://schemas.microsoft.com/office/drawing/2014/main" id="{FED95EC1-3192-FE2E-7FC3-12FDB311101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CE37C52-F327-0AAA-E2E9-7B454F9E8116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D30AA-E849-925A-CBB2-76E957138C6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492DD-18D3-D137-BF82-3A58A4633137}"/>
              </a:ext>
            </a:extLst>
          </p:cNvPr>
          <p:cNvSpPr txBox="1"/>
          <p:nvPr/>
        </p:nvSpPr>
        <p:spPr>
          <a:xfrm>
            <a:off x="914400" y="155934"/>
            <a:ext cx="94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Barbados analysis. The country is ageing.</a:t>
            </a:r>
          </a:p>
        </p:txBody>
      </p:sp>
    </p:spTree>
    <p:extLst>
      <p:ext uri="{BB962C8B-B14F-4D97-AF65-F5344CB8AC3E}">
        <p14:creationId xmlns:p14="http://schemas.microsoft.com/office/powerpoint/2010/main" val="36566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5A0AAB-9FDE-6FD6-947E-AC2FED3304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26889"/>
          <a:stretch/>
        </p:blipFill>
        <p:spPr>
          <a:xfrm>
            <a:off x="101600" y="88900"/>
            <a:ext cx="717550" cy="683260"/>
          </a:xfrm>
          <a:prstGeom prst="rect">
            <a:avLst/>
          </a:prstGeom>
        </p:spPr>
      </p:pic>
      <p:pic>
        <p:nvPicPr>
          <p:cNvPr id="66" name="Picture 65" descr="A logo with dots and lines&#10;&#10;Description automatically generated">
            <a:extLst>
              <a:ext uri="{FF2B5EF4-FFF2-40B4-BE49-F238E27FC236}">
                <a16:creationId xmlns:a16="http://schemas.microsoft.com/office/drawing/2014/main" id="{B72D0F68-9BCC-C993-4C54-06C6F8B964A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5986376"/>
            <a:ext cx="774929" cy="529464"/>
          </a:xfrm>
          <a:prstGeom prst="rect">
            <a:avLst/>
          </a:prstGeom>
        </p:spPr>
      </p:pic>
      <p:pic>
        <p:nvPicPr>
          <p:cNvPr id="67" name="Picture 6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B82D1E33-725C-6F9F-9B11-F35F5AFE51B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5990736"/>
            <a:ext cx="1363304" cy="525104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A604D37-44F3-E69C-906C-4FD0D5F2A11C}"/>
              </a:ext>
            </a:extLst>
          </p:cNvPr>
          <p:cNvSpPr txBox="1"/>
          <p:nvPr/>
        </p:nvSpPr>
        <p:spPr>
          <a:xfrm>
            <a:off x="914400" y="155934"/>
            <a:ext cx="94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effect on illness - building our estimates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368C8-EC80-2593-A68B-279CF82AF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CC0DB1-5C4B-7B23-AC3C-874DDB23D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2823EE-05D2-796D-7373-D592DEDBE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010D34-8E2A-49BF-2C46-9FE8D1D0C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F2804C-C618-2194-D490-76C4371F82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78B6AD-E1A4-03AF-139A-1FDE11A2E6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9D94F1-21C9-F81B-A316-FF289CFD8C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392859"/>
            <a:ext cx="12192000" cy="40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467E785D96C4EB65E07D3B88BCC68" ma:contentTypeVersion="2" ma:contentTypeDescription="Create a new document." ma:contentTypeScope="" ma:versionID="9c1415480969ce22b1fc67bc776360d1">
  <xsd:schema xmlns:xsd="http://www.w3.org/2001/XMLSchema" xmlns:xs="http://www.w3.org/2001/XMLSchema" xmlns:p="http://schemas.microsoft.com/office/2006/metadata/properties" xmlns:ns2="4c833b07-b359-4a9f-9ec8-f475de5e730d" targetNamespace="http://schemas.microsoft.com/office/2006/metadata/properties" ma:root="true" ma:fieldsID="cec598e61ca1c0a1f4be30224afd4db0" ns2:_="">
    <xsd:import namespace="4c833b07-b359-4a9f-9ec8-f475de5e7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33b07-b359-4a9f-9ec8-f475de5e7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398F64-4B98-4539-B0CF-812D202606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F13299-92AB-43C8-9EDC-FA87AB3E812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4c833b07-b359-4a9f-9ec8-f475de5e730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A240910-8112-4761-852C-E84DC4CBE28E}">
  <ds:schemaRefs>
    <ds:schemaRef ds:uri="4c833b07-b359-4a9f-9ec8-f475de5e73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Widescreen</PresentationFormat>
  <Paragraphs>158</Paragraphs>
  <Slides>19</Slides>
  <Notes>19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Open Sans SemiCondensed SemiBol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Inter-American Development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 Marco Vasquez</dc:creator>
  <cp:lastModifiedBy>HAMBLETON, Ian R</cp:lastModifiedBy>
  <cp:revision>146</cp:revision>
  <dcterms:created xsi:type="dcterms:W3CDTF">2022-09-29T16:39:54Z</dcterms:created>
  <dcterms:modified xsi:type="dcterms:W3CDTF">2025-03-09T17:06:27Z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0x010100F66467E785D96C4EB65E07D3B88BCC68</vt:lpwstr>
  </property>
</Properties>
</file>