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15"/>
  </p:notesMasterIdLst>
  <p:sldIdLst>
    <p:sldId id="300" r:id="rId6"/>
    <p:sldId id="306" r:id="rId7"/>
    <p:sldId id="263" r:id="rId8"/>
    <p:sldId id="282" r:id="rId9"/>
    <p:sldId id="279" r:id="rId10"/>
    <p:sldId id="304" r:id="rId11"/>
    <p:sldId id="301" r:id="rId12"/>
    <p:sldId id="302" r:id="rId13"/>
    <p:sldId id="30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3B2"/>
    <a:srgbClr val="FAC090"/>
    <a:srgbClr val="000000"/>
    <a:srgbClr val="F17720"/>
    <a:srgbClr val="37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CBCDDE-A449-4484-97C5-45CF5A33599E}" v="2" dt="2022-09-30T16:10:15.8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77" autoAdjust="0"/>
    <p:restoredTop sz="90244" autoAdjust="0"/>
  </p:normalViewPr>
  <p:slideViewPr>
    <p:cSldViewPr snapToGrid="0">
      <p:cViewPr varScale="1">
        <p:scale>
          <a:sx n="99" d="100"/>
          <a:sy n="99" d="100"/>
        </p:scale>
        <p:origin x="31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-3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B32629-4F1E-4829-B088-2AECC2FAFAC4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8C3FC-F7D1-447A-AD81-46DF9E539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10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029" baseline="0" dirty="0">
              <a:sym typeface="Wingdings" panose="05000000000000000000" pitchFamily="2" charset="2"/>
            </a:endParaRPr>
          </a:p>
          <a:p>
            <a:endParaRPr lang="en-029" baseline="0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418E92-E210-46D4-ABCA-857A2C64A8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970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029" baseline="0" dirty="0">
              <a:sym typeface="Wingdings" panose="05000000000000000000" pitchFamily="2" charset="2"/>
            </a:endParaRPr>
          </a:p>
          <a:p>
            <a:endParaRPr lang="en-029" baseline="0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418E92-E210-46D4-ABCA-857A2C64A86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3691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0E932-4CA2-67F8-01F8-8FFC7E61C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B3698-7465-4403-85A0-02C919D10DC7}" type="datetimeFigureOut">
              <a:rPr lang="en-US"/>
              <a:pPr>
                <a:defRPr/>
              </a:pPr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EDE89-AEC8-E37D-ECDE-38C43FE43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4CF21-49D3-52D8-DD91-D642178E2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A6E2F-6502-40D0-B6EE-B32A3BE45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16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00ACC-A46B-28A2-25C3-937880261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ABA95-7D89-44B2-812A-B64AB76328F2}" type="datetimeFigureOut">
              <a:rPr lang="en-US"/>
              <a:pPr>
                <a:defRPr/>
              </a:pPr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759F1-BF5C-65E4-2BE6-E9D099CF8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54B69-4720-0225-040D-2D2F7375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662C7-9BC0-49C3-8F5F-7ACDD61AAD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39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B695B-8F36-4E90-0A80-1F46BECB0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ADDEF-95BC-46F6-AF06-5019F705F06C}" type="datetimeFigureOut">
              <a:rPr lang="en-US"/>
              <a:pPr>
                <a:defRPr/>
              </a:pPr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CB90E-F4B7-9BE0-2EE4-C5537944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D26BA-5212-0925-DD76-21531A353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0697A-C9A0-4CD2-8F0C-A48372CC49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0520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13333" r="20000" b="-6770"/>
          <a:stretch/>
        </p:blipFill>
        <p:spPr>
          <a:xfrm>
            <a:off x="101600" y="88900"/>
            <a:ext cx="717550" cy="106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431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 userDrawn="1"/>
        </p:nvSpPr>
        <p:spPr bwMode="auto">
          <a:xfrm>
            <a:off x="0" y="6705600"/>
            <a:ext cx="12192000" cy="152400"/>
          </a:xfrm>
          <a:prstGeom prst="rect">
            <a:avLst/>
          </a:prstGeom>
          <a:solidFill>
            <a:schemeClr val="tx1">
              <a:lumMod val="60000"/>
              <a:lumOff val="40000"/>
              <a:alpha val="89000"/>
            </a:schemeClr>
          </a:solidFill>
          <a:ln>
            <a:noFill/>
          </a:ln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0" y="1"/>
            <a:ext cx="12192000" cy="535250"/>
          </a:xfrm>
          <a:prstGeom prst="rect">
            <a:avLst/>
          </a:prstGeom>
          <a:solidFill>
            <a:schemeClr val="tx1">
              <a:lumMod val="60000"/>
              <a:lumOff val="40000"/>
              <a:alpha val="89000"/>
            </a:schemeClr>
          </a:solidFill>
          <a:ln>
            <a:noFill/>
          </a:ln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03202" y="533400"/>
            <a:ext cx="11785599" cy="0"/>
          </a:xfrm>
          <a:prstGeom prst="line">
            <a:avLst/>
          </a:prstGeom>
          <a:ln w="38100">
            <a:solidFill>
              <a:schemeClr val="tx1">
                <a:lumMod val="75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" y="531550"/>
            <a:ext cx="203201" cy="6174050"/>
          </a:xfrm>
          <a:prstGeom prst="rect">
            <a:avLst/>
          </a:prstGeom>
          <a:solidFill>
            <a:schemeClr val="tx1">
              <a:lumMod val="60000"/>
              <a:lumOff val="40000"/>
              <a:alpha val="89000"/>
            </a:schemeClr>
          </a:solidFill>
          <a:ln>
            <a:noFill/>
          </a:ln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0" name="Rectangle 2"/>
          <p:cNvSpPr>
            <a:spLocks noChangeArrowheads="1"/>
          </p:cNvSpPr>
          <p:nvPr userDrawn="1"/>
        </p:nvSpPr>
        <p:spPr bwMode="auto">
          <a:xfrm>
            <a:off x="11988800" y="533400"/>
            <a:ext cx="203200" cy="6170350"/>
          </a:xfrm>
          <a:prstGeom prst="rect">
            <a:avLst/>
          </a:prstGeom>
          <a:solidFill>
            <a:schemeClr val="tx1">
              <a:lumMod val="60000"/>
              <a:lumOff val="40000"/>
              <a:alpha val="89000"/>
            </a:schemeClr>
          </a:solidFill>
          <a:ln>
            <a:noFill/>
          </a:ln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13334" r="20000" b="26666"/>
          <a:stretch/>
        </p:blipFill>
        <p:spPr>
          <a:xfrm>
            <a:off x="101600" y="36117"/>
            <a:ext cx="447993" cy="463018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203202" y="537102"/>
            <a:ext cx="11785599" cy="6166649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4779A3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738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806AA-D9D1-6C0B-073A-04EEF2113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8842A-4D37-45D4-BF08-D8E713BFF3D1}" type="datetimeFigureOut">
              <a:rPr lang="en-US"/>
              <a:pPr>
                <a:defRPr/>
              </a:pPr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3E152-A89B-6901-DDAD-6875329F6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7B8D7-2841-8D53-E9FF-CFE1CE2A6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AF263F-6F03-4725-902D-9019122C8D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616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2F074-F845-7A42-15D6-7D92E9CF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79F48-F167-4C76-9D67-987E1C356B1C}" type="datetimeFigureOut">
              <a:rPr lang="en-US"/>
              <a:pPr>
                <a:defRPr/>
              </a:pPr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69E99-0532-BCEE-F0F1-0B4F0503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9DA92-26A7-7B82-5DA5-BDEADA3F1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ADA3E-743D-40C6-845D-F27A3F51DA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478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5871293-6382-1EC8-AF4A-C1D978268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BB68A-A38E-4EE9-9633-872CC9B5EF69}" type="datetimeFigureOut">
              <a:rPr lang="en-US"/>
              <a:pPr>
                <a:defRPr/>
              </a:pPr>
              <a:t>5/2/2023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F5F9038-D125-A892-3B5C-3F3701A2F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3B1CBD-A35B-F9A2-34C9-DFC0E5873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1260B-A84B-4E63-BD00-1FD1A8CE11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8732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F98DB45-B71B-AD46-08C4-607659E54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17FA5-3BB6-4DAB-902A-332F17A86893}" type="datetimeFigureOut">
              <a:rPr lang="en-US"/>
              <a:pPr>
                <a:defRPr/>
              </a:pPr>
              <a:t>5/2/2023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94557A-8563-782F-3445-1747D613F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B628E4B-41A0-37A1-3859-CC094DEB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19AD3-EB31-429B-A038-2941234CC0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34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A6DFD04-FC70-D528-1CCA-E402FD213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7ACDB-E165-44C1-B7EA-B4ACE0D395F1}" type="datetimeFigureOut">
              <a:rPr lang="en-US"/>
              <a:pPr>
                <a:defRPr/>
              </a:pPr>
              <a:t>5/2/2023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939485F-187E-F661-66E4-4ADAF66EE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6A8EC57-0F85-5546-6708-537EF4A8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3BA34-5A1A-4BD7-9564-A6D4CD2CB9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3589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57338D8-9069-6695-A4C7-7F5E105CF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73756-863B-4DE2-B7F1-7AC0A53E2822}" type="datetimeFigureOut">
              <a:rPr lang="en-US"/>
              <a:pPr>
                <a:defRPr/>
              </a:pPr>
              <a:t>5/2/2023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9B46827-CB88-1195-FC72-4777EF680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51AF2BB-199F-D055-8052-786BFA36B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E71E3-B6B7-44EF-A6D8-B6E4695A21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0583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48ACA7C-0EFE-958F-695A-648D06A4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C2C20-A652-40CA-9189-6BB91FCB101F}" type="datetimeFigureOut">
              <a:rPr lang="en-US"/>
              <a:pPr>
                <a:defRPr/>
              </a:pPr>
              <a:t>5/2/2023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1BDE2E-C811-4C11-A05E-EC52B0864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68DC2D2-1FC8-AEDC-DC87-F4A5BAC82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94DBD-8343-4591-A901-1CA248037E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4647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43CD6E5-B5AA-EBA7-79A0-501FAE2AF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8840C-B330-41D6-9817-E1A3020E621E}" type="datetimeFigureOut">
              <a:rPr lang="en-US"/>
              <a:pPr>
                <a:defRPr/>
              </a:pPr>
              <a:t>5/2/2023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52E256-255C-E343-9B9A-0A68D9CCC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D8D85A-469A-7F6F-9B92-F439D643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08CC3-1739-46B8-92A7-D26984A60E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1146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D4C1970-98C8-BE4E-A63B-5DAF8AFE3BB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CDEB2DF-1084-BC55-2478-CB664C0637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n-US"/>
              <a:t>Click to edit Master text styles</a:t>
            </a:r>
          </a:p>
          <a:p>
            <a:pPr lvl="1"/>
            <a:r>
              <a:rPr lang="es-ES_tradnl" altLang="en-US"/>
              <a:t>Second level</a:t>
            </a:r>
          </a:p>
          <a:p>
            <a:pPr lvl="2"/>
            <a:r>
              <a:rPr lang="es-ES_tradnl" altLang="en-US"/>
              <a:t>Third level</a:t>
            </a:r>
          </a:p>
          <a:p>
            <a:pPr lvl="3"/>
            <a:r>
              <a:rPr lang="es-ES_tradnl" altLang="en-US"/>
              <a:t>Fourth level</a:t>
            </a:r>
          </a:p>
          <a:p>
            <a:pPr lvl="4"/>
            <a:r>
              <a:rPr lang="es-ES_tradnl" altLang="en-US"/>
              <a:t>Fifth level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17663-2009-0B1A-8A9F-99CD9AC73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BC1720-2E24-4050-88A8-B2B619CE1000}" type="datetimeFigureOut">
              <a:rPr lang="en-US"/>
              <a:pPr>
                <a:defRPr/>
              </a:pPr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82986-DAFC-4FF0-0989-1D5C762517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67B5D-1C84-A58C-6C66-51DB4B64E5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</a:defRPr>
            </a:lvl1pPr>
          </a:lstStyle>
          <a:p>
            <a:fld id="{FB836115-B4C7-410A-99D5-458C92DA1B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589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585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609585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2pPr>
      <a:lvl3pPr algn="ctr" defTabSz="609585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3pPr>
      <a:lvl4pPr algn="ctr" defTabSz="609585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4pPr>
      <a:lvl5pPr algn="ctr" defTabSz="609585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5pPr>
      <a:lvl6pPr marL="609585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7189" indent="-457189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0">
              <a:schemeClr val="bg2"/>
            </a:gs>
            <a:gs pos="100000">
              <a:srgbClr val="FFFFFF"/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74800" y="95862"/>
            <a:ext cx="9997440" cy="1143000"/>
          </a:xfrm>
          <a:prstGeom prst="rect">
            <a:avLst/>
          </a:prstGeom>
          <a:noFill/>
          <a:ln>
            <a:noFill/>
          </a:ln>
          <a:effectLst>
            <a:innerShdw blurRad="114300">
              <a:schemeClr val="tx1"/>
            </a:innerShdw>
          </a:effectLst>
          <a:scene3d>
            <a:camera prst="orthographicFront"/>
            <a:lightRig rig="threePt" dir="t"/>
          </a:scene3d>
          <a:sp3d>
            <a:bevelT w="12700" h="50800" prst="softRound"/>
          </a:sp3d>
        </p:spPr>
        <p:txBody>
          <a:bodyPr vert="horz" lIns="182880" tIns="182880" rIns="182880" bIns="18288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017" y="1313412"/>
            <a:ext cx="11298976" cy="5394960"/>
          </a:xfrm>
          <a:prstGeom prst="rect">
            <a:avLst/>
          </a:prstGeom>
          <a:noFill/>
          <a:ln>
            <a:noFill/>
          </a:ln>
        </p:spPr>
        <p:txBody>
          <a:bodyPr vert="horz" lIns="182880" tIns="182880" rIns="182880" bIns="18288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43840" cy="6858000"/>
            <a:chOff x="0" y="0"/>
            <a:chExt cx="182880" cy="6858000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62375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4779A3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0" y="0"/>
              <a:ext cx="20320" cy="6858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4779A3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0960" y="0"/>
              <a:ext cx="2032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4779A3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3980" y="0"/>
              <a:ext cx="182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4779A3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21920" y="0"/>
              <a:ext cx="20320" cy="6858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4779A3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42240" y="0"/>
              <a:ext cx="20320" cy="6858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4779A3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62560" y="0"/>
              <a:ext cx="2032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4779A3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0640" y="0"/>
              <a:ext cx="2032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4779A3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04647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341313" indent="-314325" algn="l" defTabSz="914400" rtl="0" eaLnBrk="1" latinLnBrk="0" hangingPunct="1">
        <a:spcBef>
          <a:spcPts val="1200"/>
        </a:spcBef>
        <a:buClr>
          <a:schemeClr val="bg1">
            <a:lumMod val="50000"/>
          </a:schemeClr>
        </a:buClr>
        <a:buSzPct val="100000"/>
        <a:buFont typeface="Wingdings 2" pitchFamily="18" charset="2"/>
        <a:buChar char=""/>
        <a:defRPr sz="2400" b="1" kern="1200">
          <a:solidFill>
            <a:schemeClr val="accent4"/>
          </a:solidFill>
          <a:latin typeface="+mn-lt"/>
          <a:ea typeface="+mn-ea"/>
          <a:cs typeface="+mn-cs"/>
        </a:defRPr>
      </a:lvl1pPr>
      <a:lvl2pPr marL="484632" indent="-228600" algn="l" defTabSz="914400" rtl="0" eaLnBrk="1" latinLnBrk="0" hangingPunct="1">
        <a:spcBef>
          <a:spcPts val="1200"/>
        </a:spcBef>
        <a:buClr>
          <a:schemeClr val="bg1">
            <a:lumMod val="50000"/>
          </a:schemeClr>
        </a:buClr>
        <a:buFont typeface="Wingdings 2" pitchFamily="18" charset="2"/>
        <a:buChar char=""/>
        <a:defRPr sz="20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713232" indent="-228600" algn="l" defTabSz="914400" rtl="0" eaLnBrk="1" latinLnBrk="0" hangingPunct="1">
        <a:spcBef>
          <a:spcPts val="1200"/>
        </a:spcBef>
        <a:buClr>
          <a:schemeClr val="bg1">
            <a:lumMod val="50000"/>
          </a:schemeClr>
        </a:buClr>
        <a:buSzPct val="70000"/>
        <a:buFont typeface="Wingdings" pitchFamily="2" charset="2"/>
        <a:buChar char="p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941832" indent="-228600" algn="l" defTabSz="914400" rtl="0" eaLnBrk="1" latinLnBrk="0" hangingPunct="1">
        <a:spcBef>
          <a:spcPts val="1200"/>
        </a:spcBef>
        <a:buClr>
          <a:schemeClr val="bg1">
            <a:lumMod val="50000"/>
          </a:schemeClr>
        </a:buClr>
        <a:buSzPct val="125000"/>
        <a:buFont typeface="Wingdings 2" pitchFamily="18" charset="2"/>
        <a:buChar char=""/>
        <a:defRPr sz="20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1170432" indent="-228600" algn="l" defTabSz="914400" rtl="0" eaLnBrk="1" latinLnBrk="0" hangingPunct="1">
        <a:spcBef>
          <a:spcPts val="1200"/>
        </a:spcBef>
        <a:buClr>
          <a:schemeClr val="bg1">
            <a:lumMod val="50000"/>
          </a:schemeClr>
        </a:buClr>
        <a:buSzPct val="100000"/>
        <a:buFont typeface="Wingdings 2" pitchFamily="18" charset="2"/>
        <a:buChar char=""/>
        <a:defRPr sz="20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1399032" indent="-228600" algn="l" defTabSz="914400" rtl="0" eaLnBrk="1" latinLnBrk="0" hangingPunct="1">
        <a:spcBef>
          <a:spcPts val="15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27632" indent="-228600" algn="l" defTabSz="914400" rtl="0" eaLnBrk="1" latinLnBrk="0" hangingPunct="1">
        <a:spcBef>
          <a:spcPts val="1500"/>
        </a:spcBef>
        <a:buSzPct val="70000"/>
        <a:buFont typeface="Wingdings" pitchFamily="2" charset="2"/>
        <a:buChar char="p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56232" indent="-228600" algn="l" defTabSz="914400" rtl="0" eaLnBrk="1" latinLnBrk="0" hangingPunct="1">
        <a:spcBef>
          <a:spcPts val="1500"/>
        </a:spcBef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084832" indent="-228600" algn="l" defTabSz="914400" rtl="0" eaLnBrk="1" latinLnBrk="0" hangingPunct="1">
        <a:spcBef>
          <a:spcPts val="1500"/>
        </a:spcBef>
        <a:buSzPct val="70000"/>
        <a:buFont typeface="Wingdings" pitchFamily="2" charset="2"/>
        <a:buChar char="p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10" Type="http://schemas.openxmlformats.org/officeDocument/2006/relationships/image" Target="../media/image4.png"/><Relationship Id="rId4" Type="http://schemas.openxmlformats.org/officeDocument/2006/relationships/image" Target="../media/image10.png"/><Relationship Id="rId9" Type="http://schemas.openxmlformats.org/officeDocument/2006/relationships/image" Target="../media/image15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1524000" y="105490"/>
            <a:ext cx="21352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4779A3"/>
                </a:solidFill>
                <a:effectLst/>
                <a:uLnTx/>
                <a:uFillTx/>
                <a:latin typeface="Calibri" pitchFamily="34" charset="0"/>
                <a:ea typeface="ヒラギノ角ゴ Pro W3"/>
                <a:cs typeface="Calibri" pitchFamily="34" charset="0"/>
              </a:rPr>
              <a:t>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779A3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8A5F30-66C2-EA01-B252-18BB1784EEF5}"/>
              </a:ext>
            </a:extLst>
          </p:cNvPr>
          <p:cNvSpPr txBox="1"/>
          <p:nvPr/>
        </p:nvSpPr>
        <p:spPr>
          <a:xfrm>
            <a:off x="1278468" y="351711"/>
            <a:ext cx="10654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n-US" sz="3200" b="1" dirty="0" err="1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CaribData</a:t>
            </a:r>
            <a:r>
              <a:rPr lang="en-US" sz="3200" b="1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en-US" sz="32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 ecosystem for Caribbean data-driven resilience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522836A-9FD1-EBAB-06F3-3EC7BD037C25}"/>
              </a:ext>
            </a:extLst>
          </p:cNvPr>
          <p:cNvCxnSpPr>
            <a:cxnSpLocks/>
          </p:cNvCxnSpPr>
          <p:nvPr/>
        </p:nvCxnSpPr>
        <p:spPr>
          <a:xfrm>
            <a:off x="1862667" y="1037510"/>
            <a:ext cx="9947063" cy="0"/>
          </a:xfrm>
          <a:prstGeom prst="line">
            <a:avLst/>
          </a:prstGeom>
          <a:ln w="38100">
            <a:solidFill>
              <a:srgbClr val="F17720">
                <a:alpha val="8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DFD74BF-DBDA-A28D-FA03-13357698586F}"/>
              </a:ext>
            </a:extLst>
          </p:cNvPr>
          <p:cNvSpPr txBox="1"/>
          <p:nvPr/>
        </p:nvSpPr>
        <p:spPr>
          <a:xfrm>
            <a:off x="1737520" y="1559958"/>
            <a:ext cx="9889305" cy="4739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Welcome (IH &amp; KG, 5 mins)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6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Brief introductions (ALL, 5 mins)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6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Appointment of Committee Chair and Vice-Chair (GV, 5 mins)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6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Project goals and project Terms of Reference (IH, 15 mins)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6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Open Discussion (ALL, 20 mins)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endParaRPr lang="en-US" sz="16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Next Steps (GV, 5 mins)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600" b="0" i="0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Meeting Close (IH)</a:t>
            </a:r>
          </a:p>
        </p:txBody>
      </p:sp>
    </p:spTree>
    <p:extLst>
      <p:ext uri="{BB962C8B-B14F-4D97-AF65-F5344CB8AC3E}">
        <p14:creationId xmlns:p14="http://schemas.microsoft.com/office/powerpoint/2010/main" val="197964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1524000" y="105490"/>
            <a:ext cx="21352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4779A3"/>
                </a:solidFill>
                <a:effectLst/>
                <a:uLnTx/>
                <a:uFillTx/>
                <a:latin typeface="Calibri" pitchFamily="34" charset="0"/>
                <a:ea typeface="ヒラギノ角ゴ Pro W3"/>
                <a:cs typeface="Calibri" pitchFamily="34" charset="0"/>
              </a:rPr>
              <a:t>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779A3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8A5F30-66C2-EA01-B252-18BB1784EEF5}"/>
              </a:ext>
            </a:extLst>
          </p:cNvPr>
          <p:cNvSpPr txBox="1"/>
          <p:nvPr/>
        </p:nvSpPr>
        <p:spPr>
          <a:xfrm>
            <a:off x="1278468" y="2895601"/>
            <a:ext cx="10654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n-US" sz="3200" b="1" dirty="0" err="1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CaribData</a:t>
            </a:r>
            <a:r>
              <a:rPr lang="en-US" sz="3200" b="1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en-US" sz="32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 ecosystem for Caribbean data-driven resilience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3B7E61-1441-5B35-4E25-747245A3925C}"/>
              </a:ext>
            </a:extLst>
          </p:cNvPr>
          <p:cNvSpPr/>
          <p:nvPr/>
        </p:nvSpPr>
        <p:spPr>
          <a:xfrm>
            <a:off x="5125046" y="4494550"/>
            <a:ext cx="68076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Ian </a:t>
            </a:r>
            <a:r>
              <a:rPr lang="en-US" dirty="0" err="1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Hambleton,</a:t>
            </a: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The UWI</a:t>
            </a:r>
            <a:b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 May 2023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522836A-9FD1-EBAB-06F3-3EC7BD037C25}"/>
              </a:ext>
            </a:extLst>
          </p:cNvPr>
          <p:cNvCxnSpPr>
            <a:cxnSpLocks/>
          </p:cNvCxnSpPr>
          <p:nvPr/>
        </p:nvCxnSpPr>
        <p:spPr>
          <a:xfrm>
            <a:off x="1862667" y="3581400"/>
            <a:ext cx="9947063" cy="0"/>
          </a:xfrm>
          <a:prstGeom prst="line">
            <a:avLst/>
          </a:prstGeom>
          <a:ln w="38100">
            <a:solidFill>
              <a:srgbClr val="F17720">
                <a:alpha val="8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814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13106B9-AE15-39A3-4889-F8B3FFD7B1B0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741488"/>
            <a:ext cx="4146550" cy="4751387"/>
          </a:xfr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416E80C-B9B8-9DB8-2254-9D5324ACC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6458" y="1805825"/>
            <a:ext cx="7187807" cy="398713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5005E97-3839-331E-E51F-FBB6FA0D684E}"/>
              </a:ext>
            </a:extLst>
          </p:cNvPr>
          <p:cNvSpPr txBox="1"/>
          <p:nvPr/>
        </p:nvSpPr>
        <p:spPr>
          <a:xfrm>
            <a:off x="1676400" y="33158"/>
            <a:ext cx="8433623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err="1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CaribData</a:t>
            </a:r>
            <a:endParaRPr lang="en-GB" sz="3200" b="1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en-GB" sz="320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 ecosystem for Caribbean data-driven resilience</a:t>
            </a:r>
            <a:endParaRPr lang="en-US" sz="32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51C22A-F674-C566-5C7C-5E8EB8DC8795}"/>
              </a:ext>
            </a:extLst>
          </p:cNvPr>
          <p:cNvSpPr txBox="1"/>
          <p:nvPr/>
        </p:nvSpPr>
        <p:spPr>
          <a:xfrm>
            <a:off x="1447073" y="341625"/>
            <a:ext cx="9535886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To enable &amp; champion Caribbean data sharing / re-use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D0BBDE-4070-63B3-8C02-3B4EFE86B54F}"/>
              </a:ext>
            </a:extLst>
          </p:cNvPr>
          <p:cNvSpPr txBox="1"/>
          <p:nvPr/>
        </p:nvSpPr>
        <p:spPr>
          <a:xfrm>
            <a:off x="293914" y="1087651"/>
            <a:ext cx="4125686" cy="461665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We aim to do this by</a:t>
            </a:r>
            <a:endParaRPr lang="en-US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4C2F9A-82CB-9A00-3ADD-EA3D73290408}"/>
              </a:ext>
            </a:extLst>
          </p:cNvPr>
          <p:cNvSpPr txBox="1"/>
          <p:nvPr/>
        </p:nvSpPr>
        <p:spPr>
          <a:xfrm>
            <a:off x="386442" y="1549316"/>
            <a:ext cx="394063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1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GB" dirty="0"/>
              <a:t>Building</a:t>
            </a:r>
          </a:p>
          <a:p>
            <a:r>
              <a:rPr lang="en-GB" dirty="0"/>
              <a:t>Infrastructure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E76215-B758-38E2-C1F5-D7AA481A5602}"/>
              </a:ext>
            </a:extLst>
          </p:cNvPr>
          <p:cNvSpPr txBox="1"/>
          <p:nvPr/>
        </p:nvSpPr>
        <p:spPr>
          <a:xfrm>
            <a:off x="386442" y="2563614"/>
            <a:ext cx="3940630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Developing</a:t>
            </a: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b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training and guidelines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2F55B1-9643-876C-262A-C1A07FC0C9F8}"/>
              </a:ext>
            </a:extLst>
          </p:cNvPr>
          <p:cNvSpPr txBox="1"/>
          <p:nvPr/>
        </p:nvSpPr>
        <p:spPr>
          <a:xfrm>
            <a:off x="386442" y="4556576"/>
            <a:ext cx="3940629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Establishing</a:t>
            </a: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 networks for collaborative working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066645-13CB-60CD-B97C-4EAF55666DB5}"/>
              </a:ext>
            </a:extLst>
          </p:cNvPr>
          <p:cNvSpPr txBox="1"/>
          <p:nvPr/>
        </p:nvSpPr>
        <p:spPr>
          <a:xfrm>
            <a:off x="6207146" y="4556572"/>
            <a:ext cx="4775813" cy="830997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Conferencing and workshops. </a:t>
            </a:r>
          </a:p>
          <a:p>
            <a:r>
              <a:rPr lang="en-GB" sz="2400">
                <a:latin typeface="Calibri Light" panose="020F0302020204030204" pitchFamily="34" charset="0"/>
                <a:cs typeface="Calibri Light" panose="020F0302020204030204" pitchFamily="34" charset="0"/>
              </a:rPr>
              <a:t>Cross-sector collaborations.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A5CF9BE-75D3-983D-6287-4D952F836263}"/>
              </a:ext>
            </a:extLst>
          </p:cNvPr>
          <p:cNvCxnSpPr>
            <a:cxnSpLocks/>
          </p:cNvCxnSpPr>
          <p:nvPr/>
        </p:nvCxnSpPr>
        <p:spPr>
          <a:xfrm>
            <a:off x="4327071" y="2910652"/>
            <a:ext cx="683079" cy="0"/>
          </a:xfrm>
          <a:prstGeom prst="straightConnector1">
            <a:avLst/>
          </a:prstGeom>
          <a:ln w="63500">
            <a:solidFill>
              <a:schemeClr val="accent1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9CE4595-CDC5-126B-7942-97941C0A98A4}"/>
              </a:ext>
            </a:extLst>
          </p:cNvPr>
          <p:cNvCxnSpPr>
            <a:cxnSpLocks/>
          </p:cNvCxnSpPr>
          <p:nvPr/>
        </p:nvCxnSpPr>
        <p:spPr>
          <a:xfrm>
            <a:off x="4327071" y="1940698"/>
            <a:ext cx="702129" cy="0"/>
          </a:xfrm>
          <a:prstGeom prst="straightConnector1">
            <a:avLst/>
          </a:prstGeom>
          <a:ln w="63500">
            <a:solidFill>
              <a:schemeClr val="accent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A56677C-540C-F77A-7D04-34720F8F9808}"/>
              </a:ext>
            </a:extLst>
          </p:cNvPr>
          <p:cNvCxnSpPr>
            <a:cxnSpLocks/>
          </p:cNvCxnSpPr>
          <p:nvPr/>
        </p:nvCxnSpPr>
        <p:spPr>
          <a:xfrm>
            <a:off x="4327071" y="4924541"/>
            <a:ext cx="683079" cy="0"/>
          </a:xfrm>
          <a:prstGeom prst="straightConnector1">
            <a:avLst/>
          </a:prstGeom>
          <a:ln w="63500">
            <a:solidFill>
              <a:schemeClr val="accent6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74CE992-0039-D552-3EF6-C3F65BE310C8}"/>
              </a:ext>
            </a:extLst>
          </p:cNvPr>
          <p:cNvCxnSpPr>
            <a:cxnSpLocks/>
          </p:cNvCxnSpPr>
          <p:nvPr/>
        </p:nvCxnSpPr>
        <p:spPr>
          <a:xfrm>
            <a:off x="4320962" y="3933661"/>
            <a:ext cx="702129" cy="0"/>
          </a:xfrm>
          <a:prstGeom prst="straightConnector1">
            <a:avLst/>
          </a:prstGeom>
          <a:ln w="63500">
            <a:solidFill>
              <a:schemeClr val="accent1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phic 4">
            <a:extLst>
              <a:ext uri="{FF2B5EF4-FFF2-40B4-BE49-F238E27FC236}">
                <a16:creationId xmlns:a16="http://schemas.microsoft.com/office/drawing/2014/main" id="{F736D906-C33E-367A-5E0A-A16A12D6A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28492" y="1597798"/>
            <a:ext cx="856362" cy="68580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AC297B2E-3359-6E8E-0A15-7F607369F8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99053" y="2642173"/>
            <a:ext cx="685800" cy="685800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D32AC0ED-E58D-19C5-E087-53370E4EDD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99053" y="3632702"/>
            <a:ext cx="685800" cy="685800"/>
          </a:xfrm>
          <a:prstGeom prst="rect">
            <a:avLst/>
          </a:prstGeom>
        </p:spPr>
      </p:pic>
      <p:pic>
        <p:nvPicPr>
          <p:cNvPr id="30" name="Graphic 29">
            <a:extLst>
              <a:ext uri="{FF2B5EF4-FFF2-40B4-BE49-F238E27FC236}">
                <a16:creationId xmlns:a16="http://schemas.microsoft.com/office/drawing/2014/main" id="{53F03114-56B7-A44A-2671-80AA2E441C6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33019" y="4603158"/>
            <a:ext cx="817868" cy="68580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03BCA4D3-4895-20C9-6635-BE02CC4F0559}"/>
              </a:ext>
            </a:extLst>
          </p:cNvPr>
          <p:cNvSpPr txBox="1"/>
          <p:nvPr/>
        </p:nvSpPr>
        <p:spPr>
          <a:xfrm>
            <a:off x="6207147" y="1549316"/>
            <a:ext cx="4775813" cy="830997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Online software • Data Entry • </a:t>
            </a:r>
            <a:b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Sharing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2D2B902-0E9B-6E4C-2BFB-EA313B5DEF2C}"/>
              </a:ext>
            </a:extLst>
          </p:cNvPr>
          <p:cNvSpPr txBox="1"/>
          <p:nvPr/>
        </p:nvSpPr>
        <p:spPr>
          <a:xfrm>
            <a:off x="6207147" y="2563614"/>
            <a:ext cx="4775813" cy="830997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Workshops • Online learning • </a:t>
            </a:r>
            <a:b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Longer-term mentoring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045FA23-8EEA-6DBE-8717-F03C64DBD3F9}"/>
              </a:ext>
            </a:extLst>
          </p:cNvPr>
          <p:cNvSpPr txBox="1"/>
          <p:nvPr/>
        </p:nvSpPr>
        <p:spPr>
          <a:xfrm>
            <a:off x="6207146" y="3560104"/>
            <a:ext cx="4775814" cy="830997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Analytics for Caribbean evidence •</a:t>
            </a:r>
          </a:p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stories • </a:t>
            </a:r>
            <a:r>
              <a:rPr lang="en-GB" sz="2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Datathon</a:t>
            </a:r>
            <a:endParaRPr lang="en-GB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27E7BF-3DE9-0F47-FDDE-8853370C192A}"/>
              </a:ext>
            </a:extLst>
          </p:cNvPr>
          <p:cNvSpPr txBox="1"/>
          <p:nvPr/>
        </p:nvSpPr>
        <p:spPr>
          <a:xfrm>
            <a:off x="380333" y="3560111"/>
            <a:ext cx="3940629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Analytics &amp; </a:t>
            </a:r>
            <a:b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Communication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DBAC5D-2355-4685-DB1E-C641477A0B3C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13333" r="20000" b="-6770"/>
          <a:stretch/>
        </p:blipFill>
        <p:spPr>
          <a:xfrm>
            <a:off x="101600" y="88900"/>
            <a:ext cx="717550" cy="106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855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7" grpId="0" animBg="1"/>
      <p:bldP spid="14" grpId="0" animBg="1"/>
      <p:bldP spid="15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337531-FD2B-CAD7-1D62-FB6C238168CD}"/>
              </a:ext>
            </a:extLst>
          </p:cNvPr>
          <p:cNvSpPr txBox="1"/>
          <p:nvPr/>
        </p:nvSpPr>
        <p:spPr>
          <a:xfrm>
            <a:off x="5908231" y="4345270"/>
            <a:ext cx="4649700" cy="126188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Regional partners</a:t>
            </a:r>
          </a:p>
          <a:p>
            <a:pPr algn="ctr"/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● The UWI ● IDB </a:t>
            </a:r>
            <a:b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● PAHO ● CDEMA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B47310-EA2B-C05F-7630-293F27985ADA}"/>
              </a:ext>
            </a:extLst>
          </p:cNvPr>
          <p:cNvSpPr txBox="1"/>
          <p:nvPr/>
        </p:nvSpPr>
        <p:spPr>
          <a:xfrm>
            <a:off x="726848" y="4326232"/>
            <a:ext cx="4649700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Country partners</a:t>
            </a:r>
          </a:p>
          <a:p>
            <a:pPr algn="ctr"/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● National Statistical Offices</a:t>
            </a:r>
          </a:p>
          <a:p>
            <a:pPr algn="ctr"/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●Ministries of Health &amp; Env.</a:t>
            </a:r>
          </a:p>
          <a:p>
            <a:pPr algn="ctr"/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● NGOs ● Civil Society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EF18DD-8274-0314-28F0-6B4D8914E05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13333" r="20000" b="-6770"/>
          <a:stretch/>
        </p:blipFill>
        <p:spPr>
          <a:xfrm>
            <a:off x="101600" y="88900"/>
            <a:ext cx="717550" cy="106797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15A93EA-CB34-CF59-0595-0A1081155D0F}"/>
              </a:ext>
            </a:extLst>
          </p:cNvPr>
          <p:cNvSpPr txBox="1"/>
          <p:nvPr/>
        </p:nvSpPr>
        <p:spPr>
          <a:xfrm>
            <a:off x="726849" y="1192941"/>
            <a:ext cx="98310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A network to enable Caribbean data re-use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836863-7A4E-156F-FD11-A6CD6B907035}"/>
              </a:ext>
            </a:extLst>
          </p:cNvPr>
          <p:cNvSpPr txBox="1"/>
          <p:nvPr/>
        </p:nvSpPr>
        <p:spPr>
          <a:xfrm>
            <a:off x="726849" y="1812721"/>
            <a:ext cx="983108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Complement other regional data initiatives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103D4A-17DF-1AC1-7DF7-9331E30DA749}"/>
              </a:ext>
            </a:extLst>
          </p:cNvPr>
          <p:cNvSpPr txBox="1"/>
          <p:nvPr/>
        </p:nvSpPr>
        <p:spPr>
          <a:xfrm>
            <a:off x="726848" y="2335942"/>
            <a:ext cx="983108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Support country partners according to their level of data development</a:t>
            </a:r>
            <a:endParaRPr lang="en-U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61E18E-EFCF-1776-8FA3-A29421B8FEBA}"/>
              </a:ext>
            </a:extLst>
          </p:cNvPr>
          <p:cNvSpPr txBox="1"/>
          <p:nvPr/>
        </p:nvSpPr>
        <p:spPr>
          <a:xfrm>
            <a:off x="726850" y="3344060"/>
            <a:ext cx="9831084" cy="615553"/>
          </a:xfrm>
          <a:prstGeom prst="rect">
            <a:avLst/>
          </a:prstGeom>
          <a:solidFill>
            <a:srgbClr val="FAC090"/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r>
              <a:rPr lang="en-GB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A focus on sustainability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090190-B8BA-4167-1E52-9F991205F21B}"/>
              </a:ext>
            </a:extLst>
          </p:cNvPr>
          <p:cNvSpPr txBox="1"/>
          <p:nvPr/>
        </p:nvSpPr>
        <p:spPr>
          <a:xfrm>
            <a:off x="1343780" y="288554"/>
            <a:ext cx="9214153" cy="584775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Our Philosophy</a:t>
            </a:r>
            <a:endParaRPr lang="en-US" sz="3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567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1D87727-CA1D-4C67-8AA5-B1B363441AA8}"/>
              </a:ext>
            </a:extLst>
          </p:cNvPr>
          <p:cNvSpPr txBox="1"/>
          <p:nvPr/>
        </p:nvSpPr>
        <p:spPr>
          <a:xfrm>
            <a:off x="386442" y="1549316"/>
            <a:ext cx="3940629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Establishing</a:t>
            </a: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 networks for collaborative working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14ED41E1-84A7-1ECC-6008-4AA74A6C2310}"/>
              </a:ext>
            </a:extLst>
          </p:cNvPr>
          <p:cNvCxnSpPr>
            <a:cxnSpLocks/>
          </p:cNvCxnSpPr>
          <p:nvPr/>
        </p:nvCxnSpPr>
        <p:spPr>
          <a:xfrm>
            <a:off x="4327071" y="1917281"/>
            <a:ext cx="683079" cy="0"/>
          </a:xfrm>
          <a:prstGeom prst="straightConnector1">
            <a:avLst/>
          </a:prstGeom>
          <a:ln w="63500">
            <a:solidFill>
              <a:schemeClr val="accent6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phic 3">
            <a:extLst>
              <a:ext uri="{FF2B5EF4-FFF2-40B4-BE49-F238E27FC236}">
                <a16:creationId xmlns:a16="http://schemas.microsoft.com/office/drawing/2014/main" id="{BBB99F78-758E-80E6-74CE-5322DF53E6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33019" y="1595898"/>
            <a:ext cx="817868" cy="685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DEF18DD-8274-0314-28F0-6B4D8914E05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13333" r="20000" b="-6770"/>
          <a:stretch/>
        </p:blipFill>
        <p:spPr>
          <a:xfrm>
            <a:off x="101600" y="88900"/>
            <a:ext cx="717550" cy="106797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A090190-B8BA-4167-1E52-9F991205F21B}"/>
              </a:ext>
            </a:extLst>
          </p:cNvPr>
          <p:cNvSpPr txBox="1"/>
          <p:nvPr/>
        </p:nvSpPr>
        <p:spPr>
          <a:xfrm>
            <a:off x="1343780" y="288554"/>
            <a:ext cx="9214153" cy="584775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The Work Packages</a:t>
            </a:r>
            <a:endParaRPr lang="en-US" sz="3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65B1976-95A5-C0E9-83E8-28FFCDB44C8C}"/>
              </a:ext>
            </a:extLst>
          </p:cNvPr>
          <p:cNvSpPr txBox="1"/>
          <p:nvPr/>
        </p:nvSpPr>
        <p:spPr>
          <a:xfrm>
            <a:off x="6207147" y="1549316"/>
            <a:ext cx="4775813" cy="3046988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Policy Environment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policy review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Policy development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Environment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Audits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Collation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Curation</a:t>
            </a:r>
          </a:p>
        </p:txBody>
      </p:sp>
    </p:spTree>
    <p:extLst>
      <p:ext uri="{BB962C8B-B14F-4D97-AF65-F5344CB8AC3E}">
        <p14:creationId xmlns:p14="http://schemas.microsoft.com/office/powerpoint/2010/main" val="271338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EF18DD-8274-0314-28F0-6B4D8914E05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13333" r="20000" b="-6770"/>
          <a:stretch/>
        </p:blipFill>
        <p:spPr>
          <a:xfrm>
            <a:off x="101600" y="88900"/>
            <a:ext cx="717550" cy="106797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A090190-B8BA-4167-1E52-9F991205F21B}"/>
              </a:ext>
            </a:extLst>
          </p:cNvPr>
          <p:cNvSpPr txBox="1"/>
          <p:nvPr/>
        </p:nvSpPr>
        <p:spPr>
          <a:xfrm>
            <a:off x="1343780" y="288554"/>
            <a:ext cx="9214153" cy="584775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The Work Packages</a:t>
            </a:r>
            <a:endParaRPr lang="en-US" sz="3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469D094-7CCD-17F0-1E65-2F27A3200B1C}"/>
              </a:ext>
            </a:extLst>
          </p:cNvPr>
          <p:cNvSpPr txBox="1"/>
          <p:nvPr/>
        </p:nvSpPr>
        <p:spPr>
          <a:xfrm>
            <a:off x="386442" y="1549316"/>
            <a:ext cx="394063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1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GB" dirty="0"/>
              <a:t>Building</a:t>
            </a:r>
          </a:p>
          <a:p>
            <a:r>
              <a:rPr lang="en-GB" dirty="0"/>
              <a:t>Infrastructure</a:t>
            </a:r>
            <a:endParaRPr lang="en-US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A3C2AF2-585D-3626-5B37-5D536C7B07AC}"/>
              </a:ext>
            </a:extLst>
          </p:cNvPr>
          <p:cNvCxnSpPr>
            <a:cxnSpLocks/>
          </p:cNvCxnSpPr>
          <p:nvPr/>
        </p:nvCxnSpPr>
        <p:spPr>
          <a:xfrm>
            <a:off x="4327071" y="1940698"/>
            <a:ext cx="702129" cy="0"/>
          </a:xfrm>
          <a:prstGeom prst="straightConnector1">
            <a:avLst/>
          </a:prstGeom>
          <a:ln w="63500">
            <a:solidFill>
              <a:schemeClr val="accent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Graphic 21">
            <a:extLst>
              <a:ext uri="{FF2B5EF4-FFF2-40B4-BE49-F238E27FC236}">
                <a16:creationId xmlns:a16="http://schemas.microsoft.com/office/drawing/2014/main" id="{EC8FA5D5-D702-30B0-6ADC-7DEFD29A81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28492" y="1597798"/>
            <a:ext cx="856362" cy="6858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365B1976-95A5-C0E9-83E8-28FFCDB44C8C}"/>
              </a:ext>
            </a:extLst>
          </p:cNvPr>
          <p:cNvSpPr txBox="1"/>
          <p:nvPr/>
        </p:nvSpPr>
        <p:spPr>
          <a:xfrm>
            <a:off x="6207147" y="1549316"/>
            <a:ext cx="4775813" cy="1938992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CaribData</a:t>
            </a: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Portal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collection platform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sharing platform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Stories website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Caribdata.org</a:t>
            </a:r>
          </a:p>
        </p:txBody>
      </p:sp>
    </p:spTree>
    <p:extLst>
      <p:ext uri="{BB962C8B-B14F-4D97-AF65-F5344CB8AC3E}">
        <p14:creationId xmlns:p14="http://schemas.microsoft.com/office/powerpoint/2010/main" val="2658653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9AEEC9-71DB-6860-E53E-244811716542}"/>
              </a:ext>
            </a:extLst>
          </p:cNvPr>
          <p:cNvSpPr txBox="1"/>
          <p:nvPr/>
        </p:nvSpPr>
        <p:spPr>
          <a:xfrm>
            <a:off x="386442" y="1549316"/>
            <a:ext cx="3940630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Developing</a:t>
            </a: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b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dirty="0">
                <a:latin typeface="Calibri Light" panose="020F0302020204030204" pitchFamily="34" charset="0"/>
                <a:cs typeface="Calibri Light" panose="020F0302020204030204" pitchFamily="34" charset="0"/>
              </a:rPr>
              <a:t>training and guidelines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D3639C4-B742-FDB0-2DBD-4B64D8B2F74B}"/>
              </a:ext>
            </a:extLst>
          </p:cNvPr>
          <p:cNvCxnSpPr>
            <a:cxnSpLocks/>
          </p:cNvCxnSpPr>
          <p:nvPr/>
        </p:nvCxnSpPr>
        <p:spPr>
          <a:xfrm>
            <a:off x="4327071" y="1896354"/>
            <a:ext cx="683079" cy="0"/>
          </a:xfrm>
          <a:prstGeom prst="straightConnector1">
            <a:avLst/>
          </a:prstGeom>
          <a:ln w="63500">
            <a:solidFill>
              <a:schemeClr val="accent1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phic 3">
            <a:extLst>
              <a:ext uri="{FF2B5EF4-FFF2-40B4-BE49-F238E27FC236}">
                <a16:creationId xmlns:a16="http://schemas.microsoft.com/office/drawing/2014/main" id="{41DCECE8-BC1D-74ED-C029-6779339F74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99053" y="1627875"/>
            <a:ext cx="685800" cy="685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DEF18DD-8274-0314-28F0-6B4D8914E05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13333" r="20000" b="-6770"/>
          <a:stretch/>
        </p:blipFill>
        <p:spPr>
          <a:xfrm>
            <a:off x="101600" y="88900"/>
            <a:ext cx="717550" cy="106797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A090190-B8BA-4167-1E52-9F991205F21B}"/>
              </a:ext>
            </a:extLst>
          </p:cNvPr>
          <p:cNvSpPr txBox="1"/>
          <p:nvPr/>
        </p:nvSpPr>
        <p:spPr>
          <a:xfrm>
            <a:off x="1343780" y="288554"/>
            <a:ext cx="9214153" cy="584775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The Work Packages</a:t>
            </a:r>
            <a:endParaRPr lang="en-US" sz="3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65B1976-95A5-C0E9-83E8-28FFCDB44C8C}"/>
              </a:ext>
            </a:extLst>
          </p:cNvPr>
          <p:cNvSpPr txBox="1"/>
          <p:nvPr/>
        </p:nvSpPr>
        <p:spPr>
          <a:xfrm>
            <a:off x="6207147" y="1549316"/>
            <a:ext cx="4775813" cy="4524315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Training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Understand NSO needs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Science short courses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Ongoing mentoring program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Online self-paced learning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Best-practice data guidelines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Communication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Caribbean data stories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Mixed online feeds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Journal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conference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7066EF-926C-2E6F-158F-5701066C7200}"/>
              </a:ext>
            </a:extLst>
          </p:cNvPr>
          <p:cNvSpPr txBox="1"/>
          <p:nvPr/>
        </p:nvSpPr>
        <p:spPr>
          <a:xfrm>
            <a:off x="386442" y="2727351"/>
            <a:ext cx="5598411" cy="1250251"/>
          </a:xfrm>
          <a:prstGeom prst="rect">
            <a:avLst/>
          </a:prstGeom>
          <a:solidFill>
            <a:srgbClr val="FCD3B2"/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lIns="180000" tIns="360000" rIns="180000" bIns="360000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r>
              <a:rPr lang="en-GB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Sustainability framework.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3AA7BE2-19B0-B7A5-E9B2-3534F44FA237}"/>
              </a:ext>
            </a:extLst>
          </p:cNvPr>
          <p:cNvCxnSpPr>
            <a:cxnSpLocks/>
          </p:cNvCxnSpPr>
          <p:nvPr/>
        </p:nvCxnSpPr>
        <p:spPr>
          <a:xfrm>
            <a:off x="4320962" y="4569474"/>
            <a:ext cx="702129" cy="0"/>
          </a:xfrm>
          <a:prstGeom prst="straightConnector1">
            <a:avLst/>
          </a:prstGeom>
          <a:ln w="63500">
            <a:solidFill>
              <a:schemeClr val="accent1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>
            <a:extLst>
              <a:ext uri="{FF2B5EF4-FFF2-40B4-BE49-F238E27FC236}">
                <a16:creationId xmlns:a16="http://schemas.microsoft.com/office/drawing/2014/main" id="{B8C7B9E6-DA95-02FA-DEB1-BB70689671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99053" y="4268515"/>
            <a:ext cx="685800" cy="6858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D34C7F5-F2C6-BB13-1B96-F9F40F3662D2}"/>
              </a:ext>
            </a:extLst>
          </p:cNvPr>
          <p:cNvSpPr txBox="1">
            <a:spLocks/>
          </p:cNvSpPr>
          <p:nvPr/>
        </p:nvSpPr>
        <p:spPr>
          <a:xfrm>
            <a:off x="380333" y="4195924"/>
            <a:ext cx="3940629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latin typeface="+mj-lt"/>
              </a:defRPr>
            </a:lvl1pPr>
          </a:lstStyle>
          <a:p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Analytics &amp; </a:t>
            </a:r>
            <a:b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Communication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99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EF18DD-8274-0314-28F0-6B4D8914E05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13333" r="20000" b="-6770"/>
          <a:stretch/>
        </p:blipFill>
        <p:spPr>
          <a:xfrm>
            <a:off x="101600" y="88900"/>
            <a:ext cx="717550" cy="106797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A090190-B8BA-4167-1E52-9F991205F21B}"/>
              </a:ext>
            </a:extLst>
          </p:cNvPr>
          <p:cNvSpPr txBox="1"/>
          <p:nvPr/>
        </p:nvSpPr>
        <p:spPr>
          <a:xfrm>
            <a:off x="1343780" y="288554"/>
            <a:ext cx="9214153" cy="584775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Questions &amp; Discussion</a:t>
            </a:r>
            <a:endParaRPr lang="en-US" sz="3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D8C5FD-E1CE-A59A-AB35-4623F4940A4D}"/>
              </a:ext>
            </a:extLst>
          </p:cNvPr>
          <p:cNvSpPr txBox="1"/>
          <p:nvPr/>
        </p:nvSpPr>
        <p:spPr>
          <a:xfrm>
            <a:off x="726849" y="1192941"/>
            <a:ext cx="1023951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GB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What do you hope to get out of this project?</a:t>
            </a:r>
          </a:p>
          <a:p>
            <a:pPr marL="971550" lvl="1" indent="-514350">
              <a:buFont typeface="+mj-lt"/>
              <a:buAutoNum type="arabicPeriod"/>
            </a:pPr>
            <a:endParaRPr lang="en-GB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GB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What are your key data needs?</a:t>
            </a:r>
          </a:p>
          <a:p>
            <a:pPr marL="1428750" lvl="2" indent="-514350">
              <a:buFont typeface="+mj-lt"/>
              <a:buAutoNum type="alphaUcPeriod"/>
            </a:pPr>
            <a:r>
              <a:rPr lang="en-GB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Infrastructure</a:t>
            </a:r>
          </a:p>
          <a:p>
            <a:pPr marL="1428750" lvl="2" indent="-514350">
              <a:buFont typeface="+mj-lt"/>
              <a:buAutoNum type="alphaUcPeriod"/>
            </a:pPr>
            <a:r>
              <a:rPr lang="en-GB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Training</a:t>
            </a:r>
          </a:p>
          <a:p>
            <a:pPr marL="1428750" lvl="2" indent="-514350">
              <a:buFont typeface="+mj-lt"/>
              <a:buAutoNum type="alphaUcPeriod"/>
            </a:pPr>
            <a:r>
              <a:rPr lang="en-GB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Additional resources in any particular area?</a:t>
            </a:r>
            <a:br>
              <a:rPr lang="en-GB" sz="28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GB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GB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Are we broadly happy with the project Work Packages / </a:t>
            </a:r>
            <a:r>
              <a:rPr lang="en-GB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ToRs</a:t>
            </a:r>
            <a:r>
              <a:rPr lang="en-GB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4964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ailored">
  <a:themeElements>
    <a:clrScheme name="Custom 59">
      <a:dk1>
        <a:srgbClr val="7F7F7F"/>
      </a:dk1>
      <a:lt1>
        <a:srgbClr val="4779A3"/>
      </a:lt1>
      <a:dk2>
        <a:srgbClr val="EBE6E1"/>
      </a:dk2>
      <a:lt2>
        <a:srgbClr val="FFFFFF"/>
      </a:lt2>
      <a:accent1>
        <a:srgbClr val="45657F"/>
      </a:accent1>
      <a:accent2>
        <a:srgbClr val="D8CB54"/>
      </a:accent2>
      <a:accent3>
        <a:srgbClr val="2D7543"/>
      </a:accent3>
      <a:accent4>
        <a:srgbClr val="325572"/>
      </a:accent4>
      <a:accent5>
        <a:srgbClr val="B2B2B2"/>
      </a:accent5>
      <a:accent6>
        <a:srgbClr val="BF940D"/>
      </a:accent6>
      <a:hlink>
        <a:srgbClr val="00247D"/>
      </a:hlink>
      <a:folHlink>
        <a:srgbClr val="2D7543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ailored">
      <a:fillStyleLst>
        <a:gradFill rotWithShape="1">
          <a:gsLst>
            <a:gs pos="0">
              <a:schemeClr val="phClr">
                <a:tint val="90000"/>
                <a:satMod val="125000"/>
              </a:schemeClr>
            </a:gs>
            <a:gs pos="100000">
              <a:schemeClr val="phClr">
                <a:shade val="80000"/>
                <a:sat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atMod val="150000"/>
              </a:schemeClr>
            </a:gs>
            <a:gs pos="35000">
              <a:schemeClr val="phClr">
                <a:tint val="65000"/>
                <a:satMod val="175000"/>
              </a:schemeClr>
            </a:gs>
            <a:gs pos="100000">
              <a:schemeClr val="phClr">
                <a:tint val="55000"/>
                <a:satMod val="200000"/>
              </a:schemeClr>
            </a:gs>
            <a:gs pos="100000">
              <a:schemeClr val="phClr">
                <a:tint val="50000"/>
                <a:satMod val="225000"/>
              </a:schemeClr>
            </a:gs>
          </a:gsLst>
          <a:path path="circle">
            <a:fillToRect l="100000" t="100000" r="100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8000"/>
                <a:satMod val="115000"/>
              </a:schemeClr>
              <a:schemeClr val="phClr">
                <a:tint val="84000"/>
                <a:satMod val="135000"/>
              </a:schemeClr>
            </a:duotone>
          </a:blip>
          <a:tile tx="0" ty="0" sx="100000" sy="100000" flip="none" algn="tl"/>
        </a:blipFill>
      </a:fillStyleLst>
      <a:lnStyleLst>
        <a:ln w="6350" cap="flat" cmpd="sng" algn="ctr">
          <a:solidFill>
            <a:schemeClr val="phClr">
              <a:shade val="95000"/>
              <a:alpha val="90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hade val="95000"/>
              <a:alpha val="90000"/>
              <a:satMod val="115000"/>
            </a:schemeClr>
          </a:solidFill>
          <a:prstDash val="solid"/>
        </a:ln>
        <a:ln w="19050" cap="flat" cmpd="sng" algn="ctr">
          <a:solidFill>
            <a:schemeClr val="phClr">
              <a:shade val="95000"/>
              <a:alpha val="90000"/>
              <a:satMod val="115000"/>
            </a:schemeClr>
          </a:solidFill>
          <a:prstDash val="solid"/>
        </a:ln>
      </a:lnStyleLst>
      <a:effectStyleLst>
        <a:effectStyle>
          <a:effectLst>
            <a:softEdge rad="25400"/>
          </a:effectLst>
        </a:effectStyle>
        <a:effectStyle>
          <a:effectLst>
            <a:innerShdw blurRad="76200" dist="12700" dir="13500000">
              <a:srgbClr val="FFFFFF">
                <a:alpha val="60000"/>
              </a:srgbClr>
            </a:innerShdw>
          </a:effectLst>
          <a:scene3d>
            <a:camera prst="orthographicFront">
              <a:rot lat="0" lon="0" rev="0"/>
            </a:camera>
            <a:lightRig rig="balanced" dir="tl">
              <a:rot lat="0" lon="0" rev="3600000"/>
            </a:lightRig>
          </a:scene3d>
          <a:sp3d>
            <a:bevelT w="12700" h="25400" prst="softRound"/>
          </a:sp3d>
        </a:effectStyle>
        <a:effectStyle>
          <a:effectLst>
            <a:outerShdw blurRad="38100" dist="25400" dir="5400000" sx="102000" sy="102000" rotWithShape="0">
              <a:srgbClr val="80808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woPt" dir="l">
              <a:rot lat="0" lon="0" rev="4200000"/>
            </a:lightRig>
          </a:scene3d>
          <a:sp3d prstMaterial="softmetal">
            <a:bevelT w="12700" h="508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80000"/>
                <a:shade val="99000"/>
                <a:satMod val="1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2">
            <a:duotone>
              <a:schemeClr val="phClr">
                <a:shade val="82000"/>
                <a:satMod val="115000"/>
              </a:schemeClr>
              <a:schemeClr val="phClr">
                <a:tint val="90000"/>
                <a:satMod val="13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6467E785D96C4EB65E07D3B88BCC68" ma:contentTypeVersion="2" ma:contentTypeDescription="Create a new document." ma:contentTypeScope="" ma:versionID="9c1415480969ce22b1fc67bc776360d1">
  <xsd:schema xmlns:xsd="http://www.w3.org/2001/XMLSchema" xmlns:xs="http://www.w3.org/2001/XMLSchema" xmlns:p="http://schemas.microsoft.com/office/2006/metadata/properties" xmlns:ns2="4c833b07-b359-4a9f-9ec8-f475de5e730d" targetNamespace="http://schemas.microsoft.com/office/2006/metadata/properties" ma:root="true" ma:fieldsID="cec598e61ca1c0a1f4be30224afd4db0" ns2:_="">
    <xsd:import namespace="4c833b07-b359-4a9f-9ec8-f475de5e73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833b07-b359-4a9f-9ec8-f475de5e73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398F64-4B98-4539-B0CF-812D2026064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F13299-92AB-43C8-9EDC-FA87AB3E8124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4c833b07-b359-4a9f-9ec8-f475de5e730d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A240910-8112-4761-852C-E84DC4CBE28E}">
  <ds:schemaRefs>
    <ds:schemaRef ds:uri="4c833b07-b359-4a9f-9ec8-f475de5e730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</Words>
  <Application>Microsoft Office PowerPoint</Application>
  <PresentationFormat>Widescreen</PresentationFormat>
  <Paragraphs>87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Gill Sans MT</vt:lpstr>
      <vt:lpstr>Wingdings</vt:lpstr>
      <vt:lpstr>Wingdings 2</vt:lpstr>
      <vt:lpstr>1_Office Theme</vt:lpstr>
      <vt:lpstr>Tailored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Inter-American Development Bank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Gian Marco Vasquez</dc:creator>
  <cp:lastModifiedBy>HAMBLETON, Ian R</cp:lastModifiedBy>
  <cp:revision>35</cp:revision>
  <dcterms:created xsi:type="dcterms:W3CDTF">2022-09-29T16:39:54Z</dcterms:created>
  <dcterms:modified xsi:type="dcterms:W3CDTF">2023-05-02T17:46:46Z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0x010100F66467E785D96C4EB65E07D3B88BCC68</vt:lpwstr>
  </property>
</Properties>
</file>