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300" r:id="rId6"/>
    <p:sldId id="299" r:id="rId7"/>
    <p:sldId id="303" r:id="rId8"/>
    <p:sldId id="308" r:id="rId9"/>
    <p:sldId id="305" r:id="rId10"/>
    <p:sldId id="306" r:id="rId11"/>
    <p:sldId id="307" r:id="rId12"/>
    <p:sldId id="275" r:id="rId13"/>
    <p:sldId id="309" r:id="rId14"/>
    <p:sldId id="263" r:id="rId15"/>
    <p:sldId id="282" r:id="rId16"/>
    <p:sldId id="27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3B2"/>
    <a:srgbClr val="000000"/>
    <a:srgbClr val="FAC09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BCDDE-A449-4484-97C5-45CF5A33599E}" v="2" dt="2022-09-30T16:10:15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0244" autoAdjust="0"/>
  </p:normalViewPr>
  <p:slideViewPr>
    <p:cSldViewPr snapToGrid="0">
      <p:cViewPr>
        <p:scale>
          <a:sx n="75" d="100"/>
          <a:sy n="75" d="100"/>
        </p:scale>
        <p:origin x="170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2629-4F1E-4829-B088-2AECC2FAFAC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8C3FC-F7D1-447A-AD81-46DF9E539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029" baseline="0" dirty="0">
              <a:sym typeface="Wingdings" panose="05000000000000000000" pitchFamily="2" charset="2"/>
            </a:endParaRPr>
          </a:p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0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015C3-9FBC-4D2D-9B62-9E52C5556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7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2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2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015C3-9FBC-4D2D-9B62-9E52C5556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9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0E932-4CA2-67F8-01F8-8FFC7E61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3698-7465-4403-85A0-02C919D10DC7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EDE89-AEC8-E37D-ECDE-38C43FE4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CF21-49D3-52D8-DD91-D642178E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A6E2F-6502-40D0-B6EE-B32A3BE45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6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0ACC-A46B-28A2-25C3-93788026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BA95-7D89-44B2-812A-B64AB76328F2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759F1-BF5C-65E4-2BE6-E9D099CF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4B69-4720-0225-040D-2D2F7375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62C7-9BC0-49C3-8F5F-7ACDD61AA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3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695B-8F36-4E90-0A80-1F46BECB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DDEF-95BC-46F6-AF06-5019F705F06C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CB90E-F4B7-9BE0-2EE4-C5537944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26BA-5212-0925-DD76-21531A35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0697A-C9A0-4CD2-8F0C-A48372CC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2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3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"/>
            <a:ext cx="12192000" cy="5352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3202" y="533400"/>
            <a:ext cx="11785599" cy="0"/>
          </a:xfrm>
          <a:prstGeom prst="line">
            <a:avLst/>
          </a:prstGeom>
          <a:ln w="38100">
            <a:solidFill>
              <a:schemeClr val="tx1">
                <a:lumMod val="7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" y="531550"/>
            <a:ext cx="203201" cy="61740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1988800" y="533400"/>
            <a:ext cx="203200" cy="61703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4" r="20000" b="26666"/>
          <a:stretch/>
        </p:blipFill>
        <p:spPr>
          <a:xfrm>
            <a:off x="101600" y="36117"/>
            <a:ext cx="447993" cy="46301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03202" y="537102"/>
            <a:ext cx="11785599" cy="61666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8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06AA-D9D1-6C0B-073A-04EEF211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842A-4D37-45D4-BF08-D8E713BFF3D1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E152-A89B-6901-DDAD-6875329F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B8D7-2841-8D53-E9FF-CFE1CE2A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263F-6F03-4725-902D-9019122C8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F074-F845-7A42-15D6-7D92E9CF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9F48-F167-4C76-9D67-987E1C356B1C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9E99-0532-BCEE-F0F1-0B4F0503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DA92-26A7-7B82-5DA5-BDEADA3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DA3E-743D-40C6-845D-F27A3F51D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7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871293-6382-1EC8-AF4A-C1D97826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B68A-A38E-4EE9-9633-872CC9B5EF69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F9038-D125-A892-3B5C-3F3701A2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3B1CBD-A35B-F9A2-34C9-DFC0E587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1260B-A84B-4E63-BD00-1FD1A8CE1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98DB45-B71B-AD46-08C4-607659E5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7FA5-3BB6-4DAB-902A-332F17A86893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94557A-8563-782F-3445-1747D613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628E4B-41A0-37A1-3859-CC094DEB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19AD3-EB31-429B-A038-2941234CC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6DFD04-FC70-D528-1CCA-E402FD21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ACDB-E165-44C1-B7EA-B4ACE0D395F1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39485F-187E-F661-66E4-4ADAF66E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A8EC57-0F85-5546-6708-537EF4A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BA34-5A1A-4BD7-9564-A6D4CD2CB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7338D8-9069-6695-A4C7-7F5E105C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3756-863B-4DE2-B7F1-7AC0A53E2822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46827-CB88-1195-FC72-4777EF68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1AF2BB-199F-D055-8052-786BFA36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E71E3-B6B7-44EF-A6D8-B6E4695A2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8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ACA7C-0EFE-958F-695A-648D06A4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2C20-A652-40CA-9189-6BB91FCB101F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1BDE2E-C811-4C11-A05E-EC52B08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DC2D2-1FC8-AEDC-DC87-F4A5BAC8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94DBD-8343-4591-A901-1CA248037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3CD6E5-B5AA-EBA7-79A0-501FAE2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840C-B330-41D6-9817-E1A3020E621E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52E256-255C-E343-9B9A-0A68D9CC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D8D85A-469A-7F6F-9B92-F439D643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8CC3-1739-46B8-92A7-D26984A60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1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4C1970-98C8-BE4E-A63B-5DAF8AFE3B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EB2DF-1084-BC55-2478-CB664C063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text styles</a:t>
            </a:r>
          </a:p>
          <a:p>
            <a:pPr lvl="1"/>
            <a:r>
              <a:rPr lang="es-ES_tradnl" altLang="en-US"/>
              <a:t>Second level</a:t>
            </a:r>
          </a:p>
          <a:p>
            <a:pPr lvl="2"/>
            <a:r>
              <a:rPr lang="es-ES_tradnl" altLang="en-US"/>
              <a:t>Third level</a:t>
            </a:r>
          </a:p>
          <a:p>
            <a:pPr lvl="3"/>
            <a:r>
              <a:rPr lang="es-ES_tradnl" altLang="en-US"/>
              <a:t>Fourth level</a:t>
            </a:r>
          </a:p>
          <a:p>
            <a:pPr lvl="4"/>
            <a:r>
              <a:rPr lang="es-ES_tradnl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17663-2009-0B1A-8A9F-99CD9AC73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C1720-2E24-4050-88A8-B2B619CE1000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2986-DAFC-4FF0-0989-1D5C76251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7B5D-1C84-A58C-6C66-51DB4B64E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FB836115-B4C7-410A-99D5-458C92DA1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0">
              <a:schemeClr val="bg2"/>
            </a:gs>
            <a:gs pos="100000">
              <a:srgbClr val="FFFF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95862"/>
            <a:ext cx="999744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7" y="1313412"/>
            <a:ext cx="11298976" cy="539496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43840" cy="6858000"/>
            <a:chOff x="0" y="0"/>
            <a:chExt cx="182880" cy="685800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6237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2032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2032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98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920" y="0"/>
              <a:ext cx="2032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240" y="0"/>
              <a:ext cx="2032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2560" y="0"/>
              <a:ext cx="2032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40" y="0"/>
              <a:ext cx="2032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464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1313" indent="-314325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00000"/>
        <a:buFont typeface="Wingdings 2" pitchFamily="18" charset="2"/>
        <a:buChar char=""/>
        <a:defRPr sz="24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4846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Wingdings 2" pitchFamily="18" charset="2"/>
        <a:buChar char="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32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p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418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25000"/>
        <a:buFont typeface="Wingdings 2" pitchFamily="18" charset="2"/>
        <a:buChar char="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704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00000"/>
        <a:buFont typeface="Wingdings 2" pitchFamily="18" charset="2"/>
        <a:buChar char="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A5F30-66C2-EA01-B252-18BB1784EEF5}"/>
              </a:ext>
            </a:extLst>
          </p:cNvPr>
          <p:cNvSpPr txBox="1"/>
          <p:nvPr/>
        </p:nvSpPr>
        <p:spPr>
          <a:xfrm>
            <a:off x="3314700" y="2895601"/>
            <a:ext cx="861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COVID-19 regional surveillance / data resilience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7E61-1441-5B35-4E25-747245A3925C}"/>
              </a:ext>
            </a:extLst>
          </p:cNvPr>
          <p:cNvSpPr/>
          <p:nvPr/>
        </p:nvSpPr>
        <p:spPr>
          <a:xfrm>
            <a:off x="5125046" y="4494550"/>
            <a:ext cx="680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Ian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Hambleton,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UWI</a:t>
            </a:r>
            <a:b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08 December 2022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22836A-9FD1-EBAB-06F3-3EC7BD037C25}"/>
              </a:ext>
            </a:extLst>
          </p:cNvPr>
          <p:cNvCxnSpPr>
            <a:cxnSpLocks/>
          </p:cNvCxnSpPr>
          <p:nvPr/>
        </p:nvCxnSpPr>
        <p:spPr>
          <a:xfrm>
            <a:off x="4089400" y="3581400"/>
            <a:ext cx="7720330" cy="0"/>
          </a:xfrm>
          <a:prstGeom prst="line">
            <a:avLst/>
          </a:prstGeom>
          <a:ln w="38100">
            <a:solidFill>
              <a:srgbClr val="FFC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3106B9-AE15-39A3-4889-F8B3FFD7B1B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741488"/>
            <a:ext cx="4146550" cy="4751387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16E80C-B9B8-9DB8-2254-9D5324AC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58" y="1805825"/>
            <a:ext cx="7187807" cy="39871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005E97-3839-331E-E51F-FBB6FA0D684E}"/>
              </a:ext>
            </a:extLst>
          </p:cNvPr>
          <p:cNvSpPr txBox="1"/>
          <p:nvPr/>
        </p:nvSpPr>
        <p:spPr>
          <a:xfrm>
            <a:off x="1676400" y="33158"/>
            <a:ext cx="8433623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CaribData</a:t>
            </a:r>
            <a:endParaRPr lang="en-GB" sz="32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ecosystem for Caribbean data-driven resilience</a:t>
            </a:r>
            <a:endParaRPr lang="en-US" sz="3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1C22A-F674-C566-5C7C-5E8EB8DC8795}"/>
              </a:ext>
            </a:extLst>
          </p:cNvPr>
          <p:cNvSpPr txBox="1"/>
          <p:nvPr/>
        </p:nvSpPr>
        <p:spPr>
          <a:xfrm>
            <a:off x="1447073" y="341625"/>
            <a:ext cx="95358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 enable &amp; champion Caribbean data sharing / re-use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0BBDE-4070-63B3-8C02-3B4EFE86B54F}"/>
              </a:ext>
            </a:extLst>
          </p:cNvPr>
          <p:cNvSpPr txBox="1"/>
          <p:nvPr/>
        </p:nvSpPr>
        <p:spPr>
          <a:xfrm>
            <a:off x="293914" y="1087651"/>
            <a:ext cx="4125686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 aim to do this by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C2F9A-82CB-9A00-3ADD-EA3D73290408}"/>
              </a:ext>
            </a:extLst>
          </p:cNvPr>
          <p:cNvSpPr txBox="1"/>
          <p:nvPr/>
        </p:nvSpPr>
        <p:spPr>
          <a:xfrm>
            <a:off x="386442" y="1549316"/>
            <a:ext cx="394063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Building</a:t>
            </a:r>
          </a:p>
          <a:p>
            <a:r>
              <a:rPr lang="en-GB" dirty="0"/>
              <a:t>Infrastructure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76215-B758-38E2-C1F5-D7AA481A5602}"/>
              </a:ext>
            </a:extLst>
          </p:cNvPr>
          <p:cNvSpPr txBox="1"/>
          <p:nvPr/>
        </p:nvSpPr>
        <p:spPr>
          <a:xfrm>
            <a:off x="386442" y="2563614"/>
            <a:ext cx="39406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Developing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training and guidelines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F55B1-9643-876C-262A-C1A07FC0C9F8}"/>
              </a:ext>
            </a:extLst>
          </p:cNvPr>
          <p:cNvSpPr txBox="1"/>
          <p:nvPr/>
        </p:nvSpPr>
        <p:spPr>
          <a:xfrm>
            <a:off x="386442" y="4556576"/>
            <a:ext cx="394062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Establishing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networks for collaborative working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66645-13CB-60CD-B97C-4EAF55666DB5}"/>
              </a:ext>
            </a:extLst>
          </p:cNvPr>
          <p:cNvSpPr txBox="1"/>
          <p:nvPr/>
        </p:nvSpPr>
        <p:spPr>
          <a:xfrm>
            <a:off x="6207146" y="4556572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Conferencing and workshops. </a:t>
            </a:r>
          </a:p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Cross-sector collaborations.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5CF9BE-75D3-983D-6287-4D952F836263}"/>
              </a:ext>
            </a:extLst>
          </p:cNvPr>
          <p:cNvCxnSpPr>
            <a:cxnSpLocks/>
          </p:cNvCxnSpPr>
          <p:nvPr/>
        </p:nvCxnSpPr>
        <p:spPr>
          <a:xfrm>
            <a:off x="4327071" y="2910652"/>
            <a:ext cx="683079" cy="0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CE4595-CDC5-126B-7942-97941C0A98A4}"/>
              </a:ext>
            </a:extLst>
          </p:cNvPr>
          <p:cNvCxnSpPr>
            <a:cxnSpLocks/>
          </p:cNvCxnSpPr>
          <p:nvPr/>
        </p:nvCxnSpPr>
        <p:spPr>
          <a:xfrm>
            <a:off x="4327071" y="1940698"/>
            <a:ext cx="702129" cy="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56677C-540C-F77A-7D04-34720F8F9808}"/>
              </a:ext>
            </a:extLst>
          </p:cNvPr>
          <p:cNvCxnSpPr>
            <a:cxnSpLocks/>
          </p:cNvCxnSpPr>
          <p:nvPr/>
        </p:nvCxnSpPr>
        <p:spPr>
          <a:xfrm>
            <a:off x="4327071" y="4924541"/>
            <a:ext cx="683079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4CE992-0039-D552-3EF6-C3F65BE310C8}"/>
              </a:ext>
            </a:extLst>
          </p:cNvPr>
          <p:cNvCxnSpPr>
            <a:cxnSpLocks/>
          </p:cNvCxnSpPr>
          <p:nvPr/>
        </p:nvCxnSpPr>
        <p:spPr>
          <a:xfrm>
            <a:off x="4320962" y="3933661"/>
            <a:ext cx="702129" cy="0"/>
          </a:xfrm>
          <a:prstGeom prst="straightConnector1">
            <a:avLst/>
          </a:prstGeom>
          <a:ln w="63500"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F736D906-C33E-367A-5E0A-A16A12D6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8492" y="1597798"/>
            <a:ext cx="856362" cy="6858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C297B2E-3359-6E8E-0A15-7F607369F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9053" y="2642173"/>
            <a:ext cx="685800" cy="6858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2AC0ED-E58D-19C5-E087-53370E4ED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9053" y="3632702"/>
            <a:ext cx="685800" cy="685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3F03114-56B7-A44A-2671-80AA2E441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3019" y="4603158"/>
            <a:ext cx="817868" cy="685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BCA4D3-4895-20C9-6635-BE02CC4F0559}"/>
              </a:ext>
            </a:extLst>
          </p:cNvPr>
          <p:cNvSpPr txBox="1"/>
          <p:nvPr/>
        </p:nvSpPr>
        <p:spPr>
          <a:xfrm>
            <a:off x="6207147" y="1549316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Online software • Data Entry • 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Sharing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D2B902-0E9B-6E4C-2BFB-EA313B5DEF2C}"/>
              </a:ext>
            </a:extLst>
          </p:cNvPr>
          <p:cNvSpPr txBox="1"/>
          <p:nvPr/>
        </p:nvSpPr>
        <p:spPr>
          <a:xfrm>
            <a:off x="6207147" y="2563614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Workshops • Online learning • 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Longer-term mentoring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45FA23-8EEA-6DBE-8717-F03C64DBD3F9}"/>
              </a:ext>
            </a:extLst>
          </p:cNvPr>
          <p:cNvSpPr txBox="1"/>
          <p:nvPr/>
        </p:nvSpPr>
        <p:spPr>
          <a:xfrm>
            <a:off x="6207146" y="3560104"/>
            <a:ext cx="4775814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Analytics for Caribbean evidence •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stories • </a:t>
            </a:r>
            <a:r>
              <a:rPr lang="en-GB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Datathon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27E7BF-3DE9-0F47-FDDE-8853370C192A}"/>
              </a:ext>
            </a:extLst>
          </p:cNvPr>
          <p:cNvSpPr txBox="1"/>
          <p:nvPr/>
        </p:nvSpPr>
        <p:spPr>
          <a:xfrm>
            <a:off x="380333" y="3560111"/>
            <a:ext cx="394062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Analytics &amp; </a:t>
            </a:r>
            <a:b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BAC5D-2355-4685-DB1E-C641477A0B3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5C2271B-FE55-C963-1BCA-DEB98F49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337531-FD2B-CAD7-1D62-FB6C238168CD}"/>
              </a:ext>
            </a:extLst>
          </p:cNvPr>
          <p:cNvSpPr txBox="1"/>
          <p:nvPr/>
        </p:nvSpPr>
        <p:spPr>
          <a:xfrm>
            <a:off x="1327150" y="374675"/>
            <a:ext cx="46497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Regional partners</a:t>
            </a:r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47310-EA2B-C05F-7630-293F27985ADA}"/>
              </a:ext>
            </a:extLst>
          </p:cNvPr>
          <p:cNvSpPr txBox="1"/>
          <p:nvPr/>
        </p:nvSpPr>
        <p:spPr>
          <a:xfrm>
            <a:off x="6484850" y="376110"/>
            <a:ext cx="46497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Country partners</a:t>
            </a:r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41BB5-3DC4-9D0F-F821-9D0A3391E78C}"/>
              </a:ext>
            </a:extLst>
          </p:cNvPr>
          <p:cNvSpPr txBox="1"/>
          <p:nvPr/>
        </p:nvSpPr>
        <p:spPr>
          <a:xfrm>
            <a:off x="1316260" y="1065514"/>
            <a:ext cx="4649701" cy="181588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UWI</a:t>
            </a:r>
          </a:p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IDB</a:t>
            </a:r>
          </a:p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PAHO</a:t>
            </a:r>
          </a:p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CDEMA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B3C67-C9A4-C480-4FCE-3B83D82E62C8}"/>
              </a:ext>
            </a:extLst>
          </p:cNvPr>
          <p:cNvSpPr txBox="1"/>
          <p:nvPr/>
        </p:nvSpPr>
        <p:spPr>
          <a:xfrm>
            <a:off x="6484848" y="1065514"/>
            <a:ext cx="4649702" cy="138499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National Statistical Offices</a:t>
            </a:r>
          </a:p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Ministries of Health &amp; Env.</a:t>
            </a:r>
          </a:p>
          <a:p>
            <a:pPr algn="ctr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NGOs / Civil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8199-C663-684C-607F-84A01816FF4D}"/>
              </a:ext>
            </a:extLst>
          </p:cNvPr>
          <p:cNvSpPr txBox="1"/>
          <p:nvPr/>
        </p:nvSpPr>
        <p:spPr>
          <a:xfrm>
            <a:off x="283026" y="3251904"/>
            <a:ext cx="1162594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 Light" panose="020F0302020204030204" pitchFamily="34" charset="0"/>
                <a:cs typeface="Calibri Light" panose="020F0302020204030204" pitchFamily="34" charset="0"/>
              </a:rPr>
              <a:t>A network to enable Caribbean data re-use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 Light" panose="020F0302020204030204" pitchFamily="34" charset="0"/>
                <a:cs typeface="Calibri Light" panose="020F0302020204030204" pitchFamily="34" charset="0"/>
              </a:rPr>
              <a:t>Focus on sustainability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 Light" panose="020F0302020204030204" pitchFamily="34" charset="0"/>
                <a:cs typeface="Calibri Light" panose="020F0302020204030204" pitchFamily="34" charset="0"/>
              </a:rPr>
              <a:t>Complement other regional data initiatives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>
                <a:latin typeface="Calibri Light" panose="020F0302020204030204" pitchFamily="34" charset="0"/>
                <a:cs typeface="Calibri Light" panose="020F0302020204030204" pitchFamily="34" charset="0"/>
              </a:rPr>
              <a:t>Support country partners according to their level of data development</a:t>
            </a:r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F18DD-8274-0314-28F0-6B4D8914E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F18DD-8274-0314-28F0-6B4D8914E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4EB014-FE2A-FB12-9150-7746A19E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247650"/>
            <a:ext cx="5075638" cy="6362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68D9F9-5236-5B6C-DAD2-61BA3D0A7CD3}"/>
              </a:ext>
            </a:extLst>
          </p:cNvPr>
          <p:cNvSpPr/>
          <p:nvPr/>
        </p:nvSpPr>
        <p:spPr>
          <a:xfrm>
            <a:off x="6583540" y="2967335"/>
            <a:ext cx="5224627" cy="923330"/>
          </a:xfrm>
          <a:prstGeom prst="rect">
            <a:avLst/>
          </a:prstGeom>
          <a:solidFill>
            <a:srgbClr val="FCD3B2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bit.ly/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CaribData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0251" y="62075"/>
            <a:ext cx="1089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Country reports online each morning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0251" y="960540"/>
            <a:ext cx="9692721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lIns="72000" tIns="0" rIns="0" bIns="0" rtlCol="0">
            <a:spAutoFit/>
          </a:bodyPr>
          <a:lstStyle/>
          <a:p>
            <a:pPr marL="0" marR="0" lvl="0" indent="0" algn="l" defTabSz="673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 country briefings: 14 CARICOM and 6 UKOTS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46F02-FC3F-A0C1-DD11-9B491D22AF60}"/>
              </a:ext>
            </a:extLst>
          </p:cNvPr>
          <p:cNvSpPr/>
          <p:nvPr/>
        </p:nvSpPr>
        <p:spPr>
          <a:xfrm>
            <a:off x="5708345" y="5401664"/>
            <a:ext cx="5224627" cy="92333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bit.ly/uwi-covid19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5C02F-CD3D-8943-E5D2-77B2E727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51" y="1746386"/>
            <a:ext cx="3520265" cy="457860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11C10A-4ED4-D24E-3115-394238580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46" y="1746386"/>
            <a:ext cx="5224627" cy="330031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03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85" y="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outbreak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2FAB7-BCB0-4F63-B4E8-5627F4F05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28" y="553998"/>
            <a:ext cx="9439343" cy="60747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76B7E9D-2158-1174-538D-A380C986BCB3}"/>
              </a:ext>
            </a:extLst>
          </p:cNvPr>
          <p:cNvSpPr/>
          <p:nvPr/>
        </p:nvSpPr>
        <p:spPr>
          <a:xfrm>
            <a:off x="7003420" y="634317"/>
            <a:ext cx="2041726" cy="1445741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85" y="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government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60BFA-D509-EE2C-4293-73A4C780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2" y="3454558"/>
            <a:ext cx="11867015" cy="237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39624-0F8C-3AC7-15FD-B70F360D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464" y="351711"/>
            <a:ext cx="3616390" cy="237577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D2A238-64DE-8ABC-655A-F732DB5A64B7}"/>
              </a:ext>
            </a:extLst>
          </p:cNvPr>
          <p:cNvSpPr/>
          <p:nvPr/>
        </p:nvSpPr>
        <p:spPr>
          <a:xfrm>
            <a:off x="7310523" y="1281746"/>
            <a:ext cx="2041726" cy="1445741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C218C8-287C-24FE-E156-72530BB329AC}"/>
              </a:ext>
            </a:extLst>
          </p:cNvPr>
          <p:cNvGrpSpPr/>
          <p:nvPr/>
        </p:nvGrpSpPr>
        <p:grpSpPr>
          <a:xfrm>
            <a:off x="5167312" y="2345061"/>
            <a:ext cx="2310014" cy="1350640"/>
            <a:chOff x="5167312" y="2345061"/>
            <a:chExt cx="2310014" cy="135064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67B47F-593A-95E6-E5E3-F2E6F09C9B1A}"/>
                </a:ext>
              </a:extLst>
            </p:cNvPr>
            <p:cNvSpPr/>
            <p:nvPr/>
          </p:nvSpPr>
          <p:spPr>
            <a:xfrm>
              <a:off x="5524500" y="2345061"/>
              <a:ext cx="1952826" cy="1350640"/>
            </a:xfrm>
            <a:custGeom>
              <a:avLst/>
              <a:gdLst>
                <a:gd name="connsiteX0" fmla="*/ 2730500 w 2730500"/>
                <a:gd name="connsiteY0" fmla="*/ 0 h 1536700"/>
                <a:gd name="connsiteX1" fmla="*/ 533400 w 2730500"/>
                <a:gd name="connsiteY1" fmla="*/ 698500 h 1536700"/>
                <a:gd name="connsiteX2" fmla="*/ 0 w 2730500"/>
                <a:gd name="connsiteY2" fmla="*/ 15367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0500" h="1536700">
                  <a:moveTo>
                    <a:pt x="2730500" y="0"/>
                  </a:moveTo>
                  <a:cubicBezTo>
                    <a:pt x="1859491" y="221191"/>
                    <a:pt x="988483" y="442383"/>
                    <a:pt x="533400" y="698500"/>
                  </a:cubicBezTo>
                  <a:cubicBezTo>
                    <a:pt x="78317" y="954617"/>
                    <a:pt x="69850" y="1413933"/>
                    <a:pt x="0" y="1536700"/>
                  </a:cubicBezTo>
                </a:path>
              </a:pathLst>
            </a:custGeom>
            <a:noFill/>
            <a:ln w="25400">
              <a:solidFill>
                <a:srgbClr val="FFC000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CA3BC5-7F45-65CD-92A9-87ED51DB1F28}"/>
                </a:ext>
              </a:extLst>
            </p:cNvPr>
            <p:cNvCxnSpPr/>
            <p:nvPr/>
          </p:nvCxnSpPr>
          <p:spPr>
            <a:xfrm>
              <a:off x="5167312" y="3695701"/>
              <a:ext cx="714375" cy="0"/>
            </a:xfrm>
            <a:prstGeom prst="line">
              <a:avLst/>
            </a:prstGeom>
            <a:ln w="25400">
              <a:solidFill>
                <a:srgbClr val="FFC0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4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85" y="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current situation - regional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EFC68-A629-EC0C-8D22-36287F896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8" y="1136507"/>
            <a:ext cx="10812840" cy="3611626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3AF7360-2A58-D074-05B7-D4E5CF149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79736"/>
              </p:ext>
            </p:extLst>
          </p:nvPr>
        </p:nvGraphicFramePr>
        <p:xfrm>
          <a:off x="1182912" y="4748133"/>
          <a:ext cx="9826176" cy="187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44">
                  <a:extLst>
                    <a:ext uri="{9D8B030D-6E8A-4147-A177-3AD203B41FA5}">
                      <a16:colId xmlns:a16="http://schemas.microsoft.com/office/drawing/2014/main" val="3415423275"/>
                    </a:ext>
                  </a:extLst>
                </a:gridCol>
                <a:gridCol w="2456544">
                  <a:extLst>
                    <a:ext uri="{9D8B030D-6E8A-4147-A177-3AD203B41FA5}">
                      <a16:colId xmlns:a16="http://schemas.microsoft.com/office/drawing/2014/main" val="3300801565"/>
                    </a:ext>
                  </a:extLst>
                </a:gridCol>
                <a:gridCol w="2456544">
                  <a:extLst>
                    <a:ext uri="{9D8B030D-6E8A-4147-A177-3AD203B41FA5}">
                      <a16:colId xmlns:a16="http://schemas.microsoft.com/office/drawing/2014/main" val="1571347514"/>
                    </a:ext>
                  </a:extLst>
                </a:gridCol>
                <a:gridCol w="2456544">
                  <a:extLst>
                    <a:ext uri="{9D8B030D-6E8A-4147-A177-3AD203B41FA5}">
                      <a16:colId xmlns:a16="http://schemas.microsoft.com/office/drawing/2014/main" val="3157271664"/>
                    </a:ext>
                  </a:extLst>
                </a:gridCol>
              </a:tblGrid>
              <a:tr h="594379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This week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Last week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weeks ago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179411"/>
                  </a:ext>
                </a:extLst>
              </a:tr>
              <a:tr h="59437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CASES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801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511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727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49970"/>
                  </a:ext>
                </a:extLst>
              </a:tr>
              <a:tr h="594379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DEATHS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6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85" y="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current situation - country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4855A-3660-FE35-127F-A41F90A3D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4" y="1146688"/>
            <a:ext cx="11475308" cy="43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949FF8C-E30E-F04F-4ADC-74B52175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755"/>
            <a:ext cx="9382205" cy="5640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251" y="62075"/>
            <a:ext cx="1089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Data availability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5F50EF-52F0-DF1C-470A-5F0A3B50806A}"/>
              </a:ext>
            </a:extLst>
          </p:cNvPr>
          <p:cNvCxnSpPr/>
          <p:nvPr/>
        </p:nvCxnSpPr>
        <p:spPr>
          <a:xfrm>
            <a:off x="5974080" y="777240"/>
            <a:ext cx="0" cy="937260"/>
          </a:xfrm>
          <a:prstGeom prst="straightConnector1">
            <a:avLst/>
          </a:prstGeom>
          <a:ln w="50800">
            <a:solidFill>
              <a:srgbClr val="FFC000">
                <a:alpha val="90000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977959-632B-64DE-E064-EC5CEB6ADDE9}"/>
              </a:ext>
            </a:extLst>
          </p:cNvPr>
          <p:cNvCxnSpPr>
            <a:cxnSpLocks/>
          </p:cNvCxnSpPr>
          <p:nvPr/>
        </p:nvCxnSpPr>
        <p:spPr>
          <a:xfrm>
            <a:off x="457200" y="3947160"/>
            <a:ext cx="1066800" cy="0"/>
          </a:xfrm>
          <a:prstGeom prst="straightConnector1">
            <a:avLst/>
          </a:prstGeom>
          <a:ln w="50800">
            <a:solidFill>
              <a:srgbClr val="FFC000">
                <a:alpha val="90000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F03CA-397B-2329-6CD5-D7D5DCCBD839}"/>
              </a:ext>
            </a:extLst>
          </p:cNvPr>
          <p:cNvCxnSpPr/>
          <p:nvPr/>
        </p:nvCxnSpPr>
        <p:spPr>
          <a:xfrm>
            <a:off x="7620000" y="777240"/>
            <a:ext cx="0" cy="937260"/>
          </a:xfrm>
          <a:prstGeom prst="straightConnector1">
            <a:avLst/>
          </a:prstGeom>
          <a:ln w="50800">
            <a:solidFill>
              <a:srgbClr val="FFC000">
                <a:alpha val="90000"/>
              </a:srgb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AD9D2D5-B33E-2B8F-6EBF-63A357BE92C2}"/>
              </a:ext>
            </a:extLst>
          </p:cNvPr>
          <p:cNvSpPr/>
          <p:nvPr/>
        </p:nvSpPr>
        <p:spPr>
          <a:xfrm>
            <a:off x="8102600" y="5606695"/>
            <a:ext cx="3394072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Excess Mortality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00C96D-F3C8-FFB7-4CDF-BC46FF9EF530}"/>
              </a:ext>
            </a:extLst>
          </p:cNvPr>
          <p:cNvSpPr/>
          <p:nvPr/>
        </p:nvSpPr>
        <p:spPr>
          <a:xfrm>
            <a:off x="8102600" y="4960364"/>
            <a:ext cx="3394072" cy="646331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0736CF-FDF1-D2DC-AE22-114E576665AB}"/>
              </a:ext>
            </a:extLst>
          </p:cNvPr>
          <p:cNvSpPr txBox="1"/>
          <p:nvPr/>
        </p:nvSpPr>
        <p:spPr>
          <a:xfrm>
            <a:off x="802951" y="1494707"/>
            <a:ext cx="3362998" cy="1200329"/>
          </a:xfrm>
          <a:prstGeom prst="rect">
            <a:avLst/>
          </a:prstGeom>
          <a:solidFill>
            <a:srgbClr val="37609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availability and accessibility in the Caribbean is limited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2369D-91CA-8F50-2CF5-1A0CE248CA2F}"/>
              </a:ext>
            </a:extLst>
          </p:cNvPr>
          <p:cNvSpPr txBox="1"/>
          <p:nvPr/>
        </p:nvSpPr>
        <p:spPr>
          <a:xfrm>
            <a:off x="722776" y="3163077"/>
            <a:ext cx="3362999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World Bank (2019)</a:t>
            </a:r>
          </a:p>
          <a:p>
            <a:pPr algn="r"/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Data for SDG Reporting.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37D0F-83CC-ED3C-3D4A-1D19DD00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776" y="231361"/>
            <a:ext cx="7666471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A5A493-4C2A-FE51-09E6-45CA636C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75" y="228600"/>
            <a:ext cx="766647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8AB77-72E4-C309-B8C8-D90252CDE595}"/>
              </a:ext>
            </a:extLst>
          </p:cNvPr>
          <p:cNvSpPr txBox="1"/>
          <p:nvPr/>
        </p:nvSpPr>
        <p:spPr>
          <a:xfrm>
            <a:off x="1240251" y="62075"/>
            <a:ext cx="10893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Daily surveillance: Data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EE75C-023B-B94F-C75F-F57C3AB8332D}"/>
              </a:ext>
            </a:extLst>
          </p:cNvPr>
          <p:cNvSpPr txBox="1"/>
          <p:nvPr/>
        </p:nvSpPr>
        <p:spPr>
          <a:xfrm>
            <a:off x="1830801" y="2696874"/>
            <a:ext cx="2333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Permanence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55A6F-8396-AA03-AD6B-0E32D5249391}"/>
              </a:ext>
            </a:extLst>
          </p:cNvPr>
          <p:cNvSpPr txBox="1"/>
          <p:nvPr/>
        </p:nvSpPr>
        <p:spPr>
          <a:xfrm>
            <a:off x="1830801" y="4155012"/>
            <a:ext cx="2333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Elements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C2B19-8BDA-61F5-FC7E-C0839DCF9C16}"/>
              </a:ext>
            </a:extLst>
          </p:cNvPr>
          <p:cNvSpPr txBox="1"/>
          <p:nvPr/>
        </p:nvSpPr>
        <p:spPr>
          <a:xfrm>
            <a:off x="1830801" y="5613150"/>
            <a:ext cx="2333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 Challenges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F4C54-4932-0528-F26D-7E81A36E805E}"/>
              </a:ext>
            </a:extLst>
          </p:cNvPr>
          <p:cNvSpPr txBox="1"/>
          <p:nvPr/>
        </p:nvSpPr>
        <p:spPr>
          <a:xfrm>
            <a:off x="4889313" y="1129331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Standards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data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FC00A-AF8D-ED72-4DF2-620FC26A7795}"/>
              </a:ext>
            </a:extLst>
          </p:cNvPr>
          <p:cNvSpPr txBox="1"/>
          <p:nvPr/>
        </p:nvSpPr>
        <p:spPr>
          <a:xfrm>
            <a:off x="1830800" y="1425641"/>
            <a:ext cx="2333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Overall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EA712-930A-1956-3254-7ACE646656D7}"/>
              </a:ext>
            </a:extLst>
          </p:cNvPr>
          <p:cNvSpPr txBox="1"/>
          <p:nvPr/>
        </p:nvSpPr>
        <p:spPr>
          <a:xfrm>
            <a:off x="4889313" y="1672955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Standards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reporting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BACC0A-5B4A-83B7-3697-5C5096BD604D}"/>
              </a:ext>
            </a:extLst>
          </p:cNvPr>
          <p:cNvCxnSpPr>
            <a:cxnSpLocks/>
          </p:cNvCxnSpPr>
          <p:nvPr/>
        </p:nvCxnSpPr>
        <p:spPr>
          <a:xfrm>
            <a:off x="4319990" y="1133134"/>
            <a:ext cx="0" cy="1001486"/>
          </a:xfrm>
          <a:prstGeom prst="line">
            <a:avLst/>
          </a:prstGeom>
          <a:ln w="63500" cap="rnd">
            <a:solidFill>
              <a:srgbClr val="FAC090">
                <a:alpha val="90000"/>
              </a:srgb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5D66F-F4A5-D6D8-D0C8-932787FCE4A7}"/>
              </a:ext>
            </a:extLst>
          </p:cNvPr>
          <p:cNvSpPr txBox="1"/>
          <p:nvPr/>
        </p:nvSpPr>
        <p:spPr>
          <a:xfrm>
            <a:off x="4889313" y="2423711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permanent archiving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EF678-4F90-4983-1981-F9F6264A2D89}"/>
              </a:ext>
            </a:extLst>
          </p:cNvPr>
          <p:cNvSpPr txBox="1"/>
          <p:nvPr/>
        </p:nvSpPr>
        <p:spPr>
          <a:xfrm>
            <a:off x="4889313" y="2967335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record of changes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EA22EA-22EF-3400-D203-7904EC8CE091}"/>
              </a:ext>
            </a:extLst>
          </p:cNvPr>
          <p:cNvCxnSpPr>
            <a:cxnSpLocks/>
          </p:cNvCxnSpPr>
          <p:nvPr/>
        </p:nvCxnSpPr>
        <p:spPr>
          <a:xfrm>
            <a:off x="4319990" y="2427514"/>
            <a:ext cx="0" cy="1001486"/>
          </a:xfrm>
          <a:prstGeom prst="line">
            <a:avLst/>
          </a:prstGeom>
          <a:ln w="63500" cap="rnd">
            <a:solidFill>
              <a:srgbClr val="FAC090">
                <a:alpha val="90000"/>
              </a:srgb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9617F6E-5EC8-1665-9847-5184CFD48613}"/>
              </a:ext>
            </a:extLst>
          </p:cNvPr>
          <p:cNvSpPr txBox="1"/>
          <p:nvPr/>
        </p:nvSpPr>
        <p:spPr>
          <a:xfrm>
            <a:off x="4889313" y="3842220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accessible file formats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28B7B-8917-4212-C0BF-DD685E38BFEA}"/>
              </a:ext>
            </a:extLst>
          </p:cNvPr>
          <p:cNvSpPr txBox="1"/>
          <p:nvPr/>
        </p:nvSpPr>
        <p:spPr>
          <a:xfrm>
            <a:off x="4889313" y="4385844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coding standards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1522FA-9903-4BDF-C12A-1E99144F9A8A}"/>
              </a:ext>
            </a:extLst>
          </p:cNvPr>
          <p:cNvCxnSpPr>
            <a:cxnSpLocks/>
          </p:cNvCxnSpPr>
          <p:nvPr/>
        </p:nvCxnSpPr>
        <p:spPr>
          <a:xfrm>
            <a:off x="4319990" y="3846023"/>
            <a:ext cx="0" cy="1001486"/>
          </a:xfrm>
          <a:prstGeom prst="line">
            <a:avLst/>
          </a:prstGeom>
          <a:ln w="63500" cap="rnd">
            <a:solidFill>
              <a:srgbClr val="FAC090">
                <a:alpha val="90000"/>
              </a:srgb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04987B-4DAB-5D62-2F0C-3D6B31F7F7C7}"/>
              </a:ext>
            </a:extLst>
          </p:cNvPr>
          <p:cNvSpPr txBox="1"/>
          <p:nvPr/>
        </p:nvSpPr>
        <p:spPr>
          <a:xfrm>
            <a:off x="4889313" y="5300358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Clearly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 missing data / data lags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56B341-DE62-7A98-016C-2DB45BEAFF02}"/>
              </a:ext>
            </a:extLst>
          </p:cNvPr>
          <p:cNvSpPr txBox="1"/>
          <p:nvPr/>
        </p:nvSpPr>
        <p:spPr>
          <a:xfrm>
            <a:off x="4889313" y="5843982"/>
            <a:ext cx="5471886" cy="461665"/>
          </a:xfrm>
          <a:prstGeom prst="rect">
            <a:avLst/>
          </a:prstGeom>
          <a:solidFill>
            <a:srgbClr val="FCD3B2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r"/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describe case definition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27447-535C-AFBD-C432-A71CA2305597}"/>
              </a:ext>
            </a:extLst>
          </p:cNvPr>
          <p:cNvCxnSpPr>
            <a:cxnSpLocks/>
          </p:cNvCxnSpPr>
          <p:nvPr/>
        </p:nvCxnSpPr>
        <p:spPr>
          <a:xfrm>
            <a:off x="4319990" y="5304161"/>
            <a:ext cx="0" cy="1001486"/>
          </a:xfrm>
          <a:prstGeom prst="line">
            <a:avLst/>
          </a:prstGeom>
          <a:ln w="63500" cap="rnd">
            <a:solidFill>
              <a:srgbClr val="FAC090">
                <a:alpha val="90000"/>
              </a:srgb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10" grpId="0" animBg="1"/>
      <p:bldP spid="12" grpId="0" animBg="1"/>
      <p:bldP spid="14" grpId="0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ailored">
  <a:themeElements>
    <a:clrScheme name="Custom 59">
      <a:dk1>
        <a:srgbClr val="7F7F7F"/>
      </a:dk1>
      <a:lt1>
        <a:srgbClr val="4779A3"/>
      </a:lt1>
      <a:dk2>
        <a:srgbClr val="EBE6E1"/>
      </a:dk2>
      <a:lt2>
        <a:srgbClr val="FFFFFF"/>
      </a:lt2>
      <a:accent1>
        <a:srgbClr val="45657F"/>
      </a:accent1>
      <a:accent2>
        <a:srgbClr val="D8CB54"/>
      </a:accent2>
      <a:accent3>
        <a:srgbClr val="2D7543"/>
      </a:accent3>
      <a:accent4>
        <a:srgbClr val="325572"/>
      </a:accent4>
      <a:accent5>
        <a:srgbClr val="B2B2B2"/>
      </a:accent5>
      <a:accent6>
        <a:srgbClr val="BF940D"/>
      </a:accent6>
      <a:hlink>
        <a:srgbClr val="00247D"/>
      </a:hlink>
      <a:folHlink>
        <a:srgbClr val="2D75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67E785D96C4EB65E07D3B88BCC68" ma:contentTypeVersion="2" ma:contentTypeDescription="Create a new document." ma:contentTypeScope="" ma:versionID="9c1415480969ce22b1fc67bc776360d1">
  <xsd:schema xmlns:xsd="http://www.w3.org/2001/XMLSchema" xmlns:xs="http://www.w3.org/2001/XMLSchema" xmlns:p="http://schemas.microsoft.com/office/2006/metadata/properties" xmlns:ns2="4c833b07-b359-4a9f-9ec8-f475de5e730d" targetNamespace="http://schemas.microsoft.com/office/2006/metadata/properties" ma:root="true" ma:fieldsID="cec598e61ca1c0a1f4be30224afd4db0" ns2:_="">
    <xsd:import namespace="4c833b07-b359-4a9f-9ec8-f475de5e7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3b07-b359-4a9f-9ec8-f475de5e7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98F64-4B98-4539-B0CF-812D20260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13299-92AB-43C8-9EDC-FA87AB3E812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4c833b07-b359-4a9f-9ec8-f475de5e730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240910-8112-4761-852C-E84DC4CBE28E}">
  <ds:schemaRefs>
    <ds:schemaRef ds:uri="4c833b07-b359-4a9f-9ec8-f475de5e73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286</Words>
  <Application>Microsoft Office PowerPoint</Application>
  <PresentationFormat>Widescreen</PresentationFormat>
  <Paragraphs>81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Wingdings</vt:lpstr>
      <vt:lpstr>Wingdings 2</vt:lpstr>
      <vt:lpstr>1_Office Theme</vt:lpstr>
      <vt:lpstr>Tailored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>Inter-American Development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 Marco Vasquez</dc:creator>
  <cp:lastModifiedBy>HAMBLETON, Ian R</cp:lastModifiedBy>
  <cp:revision>20</cp:revision>
  <dcterms:created xsi:type="dcterms:W3CDTF">2022-09-29T16:39:54Z</dcterms:created>
  <dcterms:modified xsi:type="dcterms:W3CDTF">2022-12-06T12:47:26Z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0x010100F66467E785D96C4EB65E07D3B88BCC68</vt:lpwstr>
  </property>
</Properties>
</file>