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6"/>
  </p:notesMasterIdLst>
  <p:sldIdLst>
    <p:sldId id="261" r:id="rId6"/>
    <p:sldId id="262" r:id="rId7"/>
    <p:sldId id="263" r:id="rId8"/>
    <p:sldId id="283" r:id="rId9"/>
    <p:sldId id="265" r:id="rId10"/>
    <p:sldId id="266" r:id="rId11"/>
    <p:sldId id="269" r:id="rId12"/>
    <p:sldId id="286" r:id="rId13"/>
    <p:sldId id="281" r:id="rId14"/>
    <p:sldId id="285" r:id="rId15"/>
    <p:sldId id="282" r:id="rId16"/>
    <p:sldId id="270" r:id="rId17"/>
    <p:sldId id="271" r:id="rId18"/>
    <p:sldId id="272" r:id="rId19"/>
    <p:sldId id="275" r:id="rId20"/>
    <p:sldId id="276" r:id="rId21"/>
    <p:sldId id="274" r:id="rId22"/>
    <p:sldId id="279" r:id="rId23"/>
    <p:sldId id="280" r:id="rId24"/>
    <p:sldId id="26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CBCDDE-A449-4484-97C5-45CF5A33599E}" v="2" dt="2022-09-30T16:10:15.8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32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4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3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913D00-F386-4867-B589-050C460523A0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C09696-35F7-4607-831A-ED4F7FE23511}">
      <dgm:prSet custT="1"/>
      <dgm:spPr/>
      <dgm:t>
        <a:bodyPr/>
        <a:lstStyle/>
        <a:p>
          <a:r>
            <a:rPr lang="en-US" sz="2800"/>
            <a:t>Objectives: </a:t>
          </a:r>
        </a:p>
      </dgm:t>
    </dgm:pt>
    <dgm:pt modelId="{17C1E1E6-7023-4B96-8982-34FFAAFAB8E9}" type="parTrans" cxnId="{85D509E1-03AA-4B1D-8B78-1EB4799DD921}">
      <dgm:prSet/>
      <dgm:spPr/>
      <dgm:t>
        <a:bodyPr/>
        <a:lstStyle/>
        <a:p>
          <a:endParaRPr lang="en-US"/>
        </a:p>
      </dgm:t>
    </dgm:pt>
    <dgm:pt modelId="{289CC589-35D7-4F85-BDEE-2BFC62F83D2D}" type="sibTrans" cxnId="{85D509E1-03AA-4B1D-8B78-1EB4799DD921}">
      <dgm:prSet/>
      <dgm:spPr/>
      <dgm:t>
        <a:bodyPr/>
        <a:lstStyle/>
        <a:p>
          <a:endParaRPr lang="en-US"/>
        </a:p>
      </dgm:t>
    </dgm:pt>
    <dgm:pt modelId="{FEBF9C02-D914-47E6-A32A-006F23A4D51E}">
      <dgm:prSet custT="1"/>
      <dgm:spPr/>
      <dgm:t>
        <a:bodyPr/>
        <a:lstStyle/>
        <a:p>
          <a:pPr algn="l"/>
          <a:r>
            <a:rPr lang="en-US" sz="2000"/>
            <a:t>To initiate a university-driven Caribbean infrastructure for regional data sharing, provide training and mentoring to increase the regional data handling capacity, and encourage the sharing of open-data through a communication program including data stories, analysis datathons, workshops and conferencing. </a:t>
          </a:r>
        </a:p>
      </dgm:t>
    </dgm:pt>
    <dgm:pt modelId="{81F69EED-C43C-4609-90BF-50BE167663D6}" type="parTrans" cxnId="{03D62520-3158-4585-8B67-7BDA7A3997A4}">
      <dgm:prSet/>
      <dgm:spPr/>
      <dgm:t>
        <a:bodyPr/>
        <a:lstStyle/>
        <a:p>
          <a:endParaRPr lang="en-US"/>
        </a:p>
      </dgm:t>
    </dgm:pt>
    <dgm:pt modelId="{79EC2071-FD69-4BCF-8A7D-DB551A996B0D}" type="sibTrans" cxnId="{03D62520-3158-4585-8B67-7BDA7A3997A4}">
      <dgm:prSet/>
      <dgm:spPr/>
      <dgm:t>
        <a:bodyPr/>
        <a:lstStyle/>
        <a:p>
          <a:endParaRPr lang="en-US"/>
        </a:p>
      </dgm:t>
    </dgm:pt>
    <dgm:pt modelId="{8082B879-9AAA-43AA-908B-B5D681C89D0B}" type="pres">
      <dgm:prSet presAssocID="{A6913D00-F386-4867-B589-050C460523A0}" presName="cycle" presStyleCnt="0">
        <dgm:presLayoutVars>
          <dgm:dir/>
          <dgm:resizeHandles val="exact"/>
        </dgm:presLayoutVars>
      </dgm:prSet>
      <dgm:spPr/>
    </dgm:pt>
    <dgm:pt modelId="{5758D779-7B98-4E15-94AA-D953AC56CCA5}" type="pres">
      <dgm:prSet presAssocID="{1BC09696-35F7-4607-831A-ED4F7FE23511}" presName="node" presStyleLbl="node1" presStyleIdx="0" presStyleCnt="2" custScaleX="65501" custScaleY="54677" custRadScaleRad="111600" custRadScaleInc="-827">
        <dgm:presLayoutVars>
          <dgm:bulletEnabled val="1"/>
        </dgm:presLayoutVars>
      </dgm:prSet>
      <dgm:spPr/>
    </dgm:pt>
    <dgm:pt modelId="{3564357D-5825-43E1-A2B5-1CEDB57BDA62}" type="pres">
      <dgm:prSet presAssocID="{1BC09696-35F7-4607-831A-ED4F7FE23511}" presName="spNode" presStyleCnt="0"/>
      <dgm:spPr/>
    </dgm:pt>
    <dgm:pt modelId="{E02F2C73-4D89-420D-9A08-F9AD53C61403}" type="pres">
      <dgm:prSet presAssocID="{289CC589-35D7-4F85-BDEE-2BFC62F83D2D}" presName="sibTrans" presStyleLbl="sibTrans1D1" presStyleIdx="0" presStyleCnt="2"/>
      <dgm:spPr/>
    </dgm:pt>
    <dgm:pt modelId="{4CBD908E-10C4-48E4-94F0-BC7B5B3FC02A}" type="pres">
      <dgm:prSet presAssocID="{FEBF9C02-D914-47E6-A32A-006F23A4D51E}" presName="node" presStyleLbl="node1" presStyleIdx="1" presStyleCnt="2" custScaleX="132629" custScaleY="134232" custRadScaleRad="112088" custRadScaleInc="-1235">
        <dgm:presLayoutVars>
          <dgm:bulletEnabled val="1"/>
        </dgm:presLayoutVars>
      </dgm:prSet>
      <dgm:spPr/>
    </dgm:pt>
    <dgm:pt modelId="{AD4D858A-0A57-4B0A-9859-B641EF429709}" type="pres">
      <dgm:prSet presAssocID="{FEBF9C02-D914-47E6-A32A-006F23A4D51E}" presName="spNode" presStyleCnt="0"/>
      <dgm:spPr/>
    </dgm:pt>
    <dgm:pt modelId="{DA2CB2A0-543F-4999-BFFE-AB78E394FF31}" type="pres">
      <dgm:prSet presAssocID="{79EC2071-FD69-4BCF-8A7D-DB551A996B0D}" presName="sibTrans" presStyleLbl="sibTrans1D1" presStyleIdx="1" presStyleCnt="2"/>
      <dgm:spPr/>
    </dgm:pt>
  </dgm:ptLst>
  <dgm:cxnLst>
    <dgm:cxn modelId="{03D62520-3158-4585-8B67-7BDA7A3997A4}" srcId="{A6913D00-F386-4867-B589-050C460523A0}" destId="{FEBF9C02-D914-47E6-A32A-006F23A4D51E}" srcOrd="1" destOrd="0" parTransId="{81F69EED-C43C-4609-90BF-50BE167663D6}" sibTransId="{79EC2071-FD69-4BCF-8A7D-DB551A996B0D}"/>
    <dgm:cxn modelId="{8B6D003C-B6EC-45B0-9DCD-787B136FEAC5}" type="presOf" srcId="{79EC2071-FD69-4BCF-8A7D-DB551A996B0D}" destId="{DA2CB2A0-543F-4999-BFFE-AB78E394FF31}" srcOrd="0" destOrd="0" presId="urn:microsoft.com/office/officeart/2005/8/layout/cycle6"/>
    <dgm:cxn modelId="{120A9073-42C9-4F76-8932-CFBB190CA83F}" type="presOf" srcId="{1BC09696-35F7-4607-831A-ED4F7FE23511}" destId="{5758D779-7B98-4E15-94AA-D953AC56CCA5}" srcOrd="0" destOrd="0" presId="urn:microsoft.com/office/officeart/2005/8/layout/cycle6"/>
    <dgm:cxn modelId="{2BBE24BD-3FCA-489A-9411-2EC0FF8A03E5}" type="presOf" srcId="{FEBF9C02-D914-47E6-A32A-006F23A4D51E}" destId="{4CBD908E-10C4-48E4-94F0-BC7B5B3FC02A}" srcOrd="0" destOrd="0" presId="urn:microsoft.com/office/officeart/2005/8/layout/cycle6"/>
    <dgm:cxn modelId="{9776EBBD-FD54-4418-B12E-5F7C85DF7B4F}" type="presOf" srcId="{289CC589-35D7-4F85-BDEE-2BFC62F83D2D}" destId="{E02F2C73-4D89-420D-9A08-F9AD53C61403}" srcOrd="0" destOrd="0" presId="urn:microsoft.com/office/officeart/2005/8/layout/cycle6"/>
    <dgm:cxn modelId="{9D3FABD1-1715-47BC-A60A-DB6999E035CA}" type="presOf" srcId="{A6913D00-F386-4867-B589-050C460523A0}" destId="{8082B879-9AAA-43AA-908B-B5D681C89D0B}" srcOrd="0" destOrd="0" presId="urn:microsoft.com/office/officeart/2005/8/layout/cycle6"/>
    <dgm:cxn modelId="{85D509E1-03AA-4B1D-8B78-1EB4799DD921}" srcId="{A6913D00-F386-4867-B589-050C460523A0}" destId="{1BC09696-35F7-4607-831A-ED4F7FE23511}" srcOrd="0" destOrd="0" parTransId="{17C1E1E6-7023-4B96-8982-34FFAAFAB8E9}" sibTransId="{289CC589-35D7-4F85-BDEE-2BFC62F83D2D}"/>
    <dgm:cxn modelId="{8A59A513-A3A6-409B-85F6-E6742B9B310C}" type="presParOf" srcId="{8082B879-9AAA-43AA-908B-B5D681C89D0B}" destId="{5758D779-7B98-4E15-94AA-D953AC56CCA5}" srcOrd="0" destOrd="0" presId="urn:microsoft.com/office/officeart/2005/8/layout/cycle6"/>
    <dgm:cxn modelId="{184E4275-49F4-4609-BC3F-F6BB78AE2F3A}" type="presParOf" srcId="{8082B879-9AAA-43AA-908B-B5D681C89D0B}" destId="{3564357D-5825-43E1-A2B5-1CEDB57BDA62}" srcOrd="1" destOrd="0" presId="urn:microsoft.com/office/officeart/2005/8/layout/cycle6"/>
    <dgm:cxn modelId="{76CA7C44-B155-4F7F-8B71-5FC9343AA404}" type="presParOf" srcId="{8082B879-9AAA-43AA-908B-B5D681C89D0B}" destId="{E02F2C73-4D89-420D-9A08-F9AD53C61403}" srcOrd="2" destOrd="0" presId="urn:microsoft.com/office/officeart/2005/8/layout/cycle6"/>
    <dgm:cxn modelId="{4738A184-F3D1-4F85-8A24-FFFCA5D8BE07}" type="presParOf" srcId="{8082B879-9AAA-43AA-908B-B5D681C89D0B}" destId="{4CBD908E-10C4-48E4-94F0-BC7B5B3FC02A}" srcOrd="3" destOrd="0" presId="urn:microsoft.com/office/officeart/2005/8/layout/cycle6"/>
    <dgm:cxn modelId="{A8F75A6F-BD60-4430-92E9-C981889F78CC}" type="presParOf" srcId="{8082B879-9AAA-43AA-908B-B5D681C89D0B}" destId="{AD4D858A-0A57-4B0A-9859-B641EF429709}" srcOrd="4" destOrd="0" presId="urn:microsoft.com/office/officeart/2005/8/layout/cycle6"/>
    <dgm:cxn modelId="{C18A6D2E-4974-4848-AA4E-B88E96DC34C0}" type="presParOf" srcId="{8082B879-9AAA-43AA-908B-B5D681C89D0B}" destId="{DA2CB2A0-543F-4999-BFFE-AB78E394FF31}" srcOrd="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58D779-7B98-4E15-94AA-D953AC56CCA5}">
      <dsp:nvSpPr>
        <dsp:cNvPr id="0" name=""/>
        <dsp:cNvSpPr/>
      </dsp:nvSpPr>
      <dsp:spPr>
        <a:xfrm>
          <a:off x="1261222" y="1926406"/>
          <a:ext cx="2524735" cy="13698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Objectives: </a:t>
          </a:r>
        </a:p>
      </dsp:txBody>
      <dsp:txXfrm>
        <a:off x="1328095" y="1993279"/>
        <a:ext cx="2390989" cy="1236145"/>
      </dsp:txXfrm>
    </dsp:sp>
    <dsp:sp modelId="{E02F2C73-4D89-420D-9A08-F9AD53C61403}">
      <dsp:nvSpPr>
        <dsp:cNvPr id="0" name=""/>
        <dsp:cNvSpPr/>
      </dsp:nvSpPr>
      <dsp:spPr>
        <a:xfrm>
          <a:off x="2617350" y="-133301"/>
          <a:ext cx="4253022" cy="4253022"/>
        </a:xfrm>
        <a:custGeom>
          <a:avLst/>
          <a:gdLst/>
          <a:ahLst/>
          <a:cxnLst/>
          <a:rect l="0" t="0" r="0" b="0"/>
          <a:pathLst>
            <a:path>
              <a:moveTo>
                <a:pt x="2719" y="2019008"/>
              </a:moveTo>
              <a:arcTo wR="2126511" hR="2126511" stAng="10973864" swAng="866330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BD908E-10C4-48E4-94F0-BC7B5B3FC02A}">
      <dsp:nvSpPr>
        <dsp:cNvPr id="0" name=""/>
        <dsp:cNvSpPr/>
      </dsp:nvSpPr>
      <dsp:spPr>
        <a:xfrm>
          <a:off x="4723960" y="878433"/>
          <a:ext cx="5112184" cy="33630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To initiate a university-driven Caribbean infrastructure for regional data sharing, provide training and mentoring to increase the regional data handling capacity, and encourage the sharing of open-data through a communication program including data stories, analysis datathons, workshops and conferencing. </a:t>
          </a:r>
        </a:p>
      </dsp:txBody>
      <dsp:txXfrm>
        <a:off x="4888132" y="1042605"/>
        <a:ext cx="4783840" cy="3034737"/>
      </dsp:txXfrm>
    </dsp:sp>
    <dsp:sp modelId="{DA2CB2A0-543F-4999-BFFE-AB78E394FF31}">
      <dsp:nvSpPr>
        <dsp:cNvPr id="0" name=""/>
        <dsp:cNvSpPr/>
      </dsp:nvSpPr>
      <dsp:spPr>
        <a:xfrm>
          <a:off x="2629108" y="1085192"/>
          <a:ext cx="4253022" cy="4253022"/>
        </a:xfrm>
        <a:custGeom>
          <a:avLst/>
          <a:gdLst/>
          <a:ahLst/>
          <a:cxnLst/>
          <a:rect l="0" t="0" r="0" b="0"/>
          <a:pathLst>
            <a:path>
              <a:moveTo>
                <a:pt x="3966852" y="3191965"/>
              </a:moveTo>
              <a:arcTo wR="2126511" hR="2126511" stAng="1804107" swAng="87928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32629-4F1E-4829-B088-2AECC2FAFA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8C3FC-F7D1-447A-AD81-46DF9E53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1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78C3FC-F7D1-447A-AD81-46DF9E539F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356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EF375-81C6-62FB-EA47-13C557A4F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12001C-0509-7DEC-2B45-E83CF3232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6FDCB-315F-B304-E54A-162726DCB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A35C-3583-44D7-A48A-635F03F3E59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34608-269A-9C65-516D-72707A88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CC9DF-3ED4-C2C8-299B-93090779C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F12D-F882-45DE-AC29-028BD73F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88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9F7E3-F793-D849-4039-AB99815DA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B1ADF8-B692-59A2-0FD0-896EBA50C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DE738-4AD5-6F56-DE9C-F5C60C7BE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A35C-3583-44D7-A48A-635F03F3E59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BE506-0CDA-4123-A38E-1DCD47662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07098-DE3D-1A09-C85E-41156DF98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F12D-F882-45DE-AC29-028BD73F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57D60D-1C8C-93AD-00EA-DE38AAEB1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F1C761-CE69-E3AA-136C-43B2D8354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8ADCF-0B45-D3B5-4216-1E80D24D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A35C-3583-44D7-A48A-635F03F3E59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8510B-1E45-BD92-5714-61E6994DE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17AE8-134F-59B2-8412-031766017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F12D-F882-45DE-AC29-028BD73F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75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0E932-4CA2-67F8-01F8-8FFC7E61C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B3698-7465-4403-85A0-02C919D10DC7}" type="datetimeFigureOut">
              <a:rPr lang="en-US"/>
              <a:pPr>
                <a:defRPr/>
              </a:pPr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EDE89-AEC8-E37D-ECDE-38C43FE43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4CF21-49D3-52D8-DD91-D642178E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A6E2F-6502-40D0-B6EE-B32A3BE45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167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806AA-D9D1-6C0B-073A-04EEF2113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8842A-4D37-45D4-BF08-D8E713BFF3D1}" type="datetimeFigureOut">
              <a:rPr lang="en-US"/>
              <a:pPr>
                <a:defRPr/>
              </a:pPr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3E152-A89B-6901-DDAD-6875329F6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7B8D7-2841-8D53-E9FF-CFE1CE2A6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F263F-6F03-4725-902D-9019122C8D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6161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2F074-F845-7A42-15D6-7D92E9CF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79F48-F167-4C76-9D67-987E1C356B1C}" type="datetimeFigureOut">
              <a:rPr lang="en-US"/>
              <a:pPr>
                <a:defRPr/>
              </a:pPr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69E99-0532-BCEE-F0F1-0B4F0503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9DA92-26A7-7B82-5DA5-BDEADA3F1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ADA3E-743D-40C6-845D-F27A3F51DA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4781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5871293-6382-1EC8-AF4A-C1D978268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BB68A-A38E-4EE9-9633-872CC9B5EF69}" type="datetimeFigureOut">
              <a:rPr lang="en-US"/>
              <a:pPr>
                <a:defRPr/>
              </a:pPr>
              <a:t>7/31/2025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5F9038-D125-A892-3B5C-3F3701A2F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3B1CBD-A35B-F9A2-34C9-DFC0E587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260B-A84B-4E63-BD00-1FD1A8CE11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732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F98DB45-B71B-AD46-08C4-607659E54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17FA5-3BB6-4DAB-902A-332F17A86893}" type="datetimeFigureOut">
              <a:rPr lang="en-US"/>
              <a:pPr>
                <a:defRPr/>
              </a:pPr>
              <a:t>7/31/2025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94557A-8563-782F-3445-1747D613F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B628E4B-41A0-37A1-3859-CC094DEB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9AD3-EB31-429B-A038-2941234CC0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343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6DFD04-FC70-D528-1CCA-E402FD21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7ACDB-E165-44C1-B7EA-B4ACE0D395F1}" type="datetimeFigureOut">
              <a:rPr lang="en-US"/>
              <a:pPr>
                <a:defRPr/>
              </a:pPr>
              <a:t>7/31/2025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939485F-187E-F661-66E4-4ADAF66EE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6A8EC57-0F85-5546-6708-537EF4A8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3BA34-5A1A-4BD7-9564-A6D4CD2CB9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5896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57338D8-9069-6695-A4C7-7F5E105CF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73756-863B-4DE2-B7F1-7AC0A53E2822}" type="datetimeFigureOut">
              <a:rPr lang="en-US"/>
              <a:pPr>
                <a:defRPr/>
              </a:pPr>
              <a:t>7/31/2025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9B46827-CB88-1195-FC72-4777EF680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51AF2BB-199F-D055-8052-786BFA36B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E71E3-B6B7-44EF-A6D8-B6E4695A21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583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8ACA7C-0EFE-958F-695A-648D06A4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C2C20-A652-40CA-9189-6BB91FCB101F}" type="datetimeFigureOut">
              <a:rPr lang="en-US"/>
              <a:pPr>
                <a:defRPr/>
              </a:pPr>
              <a:t>7/31/2025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1BDE2E-C811-4C11-A05E-EC52B0864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8DC2D2-1FC8-AEDC-DC87-F4A5BAC82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94DBD-8343-4591-A901-1CA248037E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64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70098-2B6B-47D5-730C-B6E665BD2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6FD75-E4EF-EA2C-E7F9-FDF68A8C0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B4E60-5B4C-A4D7-4029-D4B6B967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A35C-3583-44D7-A48A-635F03F3E59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10F33-67F0-8271-3A57-85F326493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FBDD8-55A3-3DF6-48C4-FB3EEA656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F12D-F882-45DE-AC29-028BD73F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698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3CD6E5-B5AA-EBA7-79A0-501FAE2AF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8840C-B330-41D6-9817-E1A3020E621E}" type="datetimeFigureOut">
              <a:rPr lang="en-US"/>
              <a:pPr>
                <a:defRPr/>
              </a:pPr>
              <a:t>7/31/2025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52E256-255C-E343-9B9A-0A68D9CCC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D8D85A-469A-7F6F-9B92-F439D643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08CC3-1739-46B8-92A7-D26984A60E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146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00ACC-A46B-28A2-25C3-937880261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ABA95-7D89-44B2-812A-B64AB76328F2}" type="datetimeFigureOut">
              <a:rPr lang="en-US"/>
              <a:pPr>
                <a:defRPr/>
              </a:pPr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759F1-BF5C-65E4-2BE6-E9D099CF8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54B69-4720-0225-040D-2D2F7375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662C7-9BC0-49C3-8F5F-7ACDD61AAD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392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B695B-8F36-4E90-0A80-1F46BECB0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ADDEF-95BC-46F6-AF06-5019F705F06C}" type="datetimeFigureOut">
              <a:rPr lang="en-US"/>
              <a:pPr>
                <a:defRPr/>
              </a:pPr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CB90E-F4B7-9BE0-2EE4-C5537944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D26BA-5212-0925-DD76-21531A353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0697A-C9A0-4CD2-8F0C-A48372CC49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052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4D66-46B7-CBFE-1D0A-20952E1CD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41170-4AB6-ABDE-6F0E-913292343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72D83-5DD9-F376-76F4-36CB28B2A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A35C-3583-44D7-A48A-635F03F3E59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80301-58A8-A76E-576B-8E5C10249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94FF6-D87A-5447-E195-8D41A3A4C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F12D-F882-45DE-AC29-028BD73F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8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D2C12-76F1-D88C-70EF-F776D882C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CDE37-ABD4-6448-8A9B-8B6450C7A3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82E4E7-6B25-2C69-8AE8-863C96C07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C84F0-3CD1-AC95-381B-54C12CBD4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A35C-3583-44D7-A48A-635F03F3E59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5D3279-9526-5AFB-7B80-038AE793E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63DAA6-866E-37B4-EB14-730FE3A0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F12D-F882-45DE-AC29-028BD73F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1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8966-E54C-36A9-9921-DC6DE2395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026CB-9298-82EB-E26F-2A1C69416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FB247-F6C7-BD73-B8D9-8552ED5CB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AD3B9-A425-E6A3-07CE-0203ED20B6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C1448-465E-153E-D96C-2E6060EF2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A55759-7058-3624-BA89-42C44990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A35C-3583-44D7-A48A-635F03F3E59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73FD10-64FC-0C01-B708-D8809C878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84C8D4-B93A-897F-E160-F1302298C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F12D-F882-45DE-AC29-028BD73F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00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69340-8688-75FC-ECE0-ABBA0EF4F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15361-5E4A-42AC-406D-0E69C235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A35C-3583-44D7-A48A-635F03F3E59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795C7-91C4-FADA-37AC-03BED1FD7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EC1844-2026-CBDB-852A-67A1144E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F12D-F882-45DE-AC29-028BD73F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8143A7-2134-9E80-9663-C118333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A35C-3583-44D7-A48A-635F03F3E59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A13FB-4BCC-5CF4-3234-282791431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B3EB8-8CC3-5CCA-6073-EC7CF365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F12D-F882-45DE-AC29-028BD73F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3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13157-5367-0E8F-E6CB-A121D9188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2742-D3AB-B710-9A3C-A91A986B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A084A-2B3F-71D1-23E8-499880CC9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6FF05-DDAA-673C-4B9B-D7F4B0DA6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A35C-3583-44D7-A48A-635F03F3E59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68FF47-60A4-1767-A9FB-DD7384250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5ADB5-0E76-C7F4-6077-436F267A4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F12D-F882-45DE-AC29-028BD73F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8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0C5B8-0479-F7E1-B301-2536C889F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AA806B-0C03-04F6-6730-3ECC42E4D9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D6B85B-8435-FDAF-5C77-9808142FB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DC068-4293-3E75-6B0A-EF1F27938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A35C-3583-44D7-A48A-635F03F3E59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AA168-DB96-D6E8-1BE0-4D6C9B078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9080F0-5C2E-3345-D0FB-455584E8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F12D-F882-45DE-AC29-028BD73F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0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D01675-4907-4861-3285-EB62991A8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2245A-69F3-2A4F-5F44-34EE628D1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A9B44-F539-E439-29F9-9F1293B755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FA35C-3583-44D7-A48A-635F03F3E599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31956-6D98-58AF-8B8A-410C0D209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AEE60-44F3-8251-FE54-CC23E0B4C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8F12D-F882-45DE-AC29-028BD73F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5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D4C1970-98C8-BE4E-A63B-5DAF8AFE3BB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CDEB2DF-1084-BC55-2478-CB664C0637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/>
              <a:t>Click to edit Master text styles</a:t>
            </a:r>
          </a:p>
          <a:p>
            <a:pPr lvl="1"/>
            <a:r>
              <a:rPr lang="es-ES_tradnl" altLang="en-US"/>
              <a:t>Second level</a:t>
            </a:r>
          </a:p>
          <a:p>
            <a:pPr lvl="2"/>
            <a:r>
              <a:rPr lang="es-ES_tradnl" altLang="en-US"/>
              <a:t>Third level</a:t>
            </a:r>
          </a:p>
          <a:p>
            <a:pPr lvl="3"/>
            <a:r>
              <a:rPr lang="es-ES_tradnl" altLang="en-US"/>
              <a:t>Fourth level</a:t>
            </a:r>
          </a:p>
          <a:p>
            <a:pPr lvl="4"/>
            <a:r>
              <a:rPr lang="es-ES_tradnl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17663-2009-0B1A-8A9F-99CD9AC73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BC1720-2E24-4050-88A8-B2B619CE1000}" type="datetimeFigureOut">
              <a:rPr lang="en-US"/>
              <a:pPr>
                <a:defRPr/>
              </a:pPr>
              <a:t>7/31/2025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82986-DAFC-4FF0-0989-1D5C76251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67B5D-1C84-A58C-6C66-51DB4B64E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</a:defRPr>
            </a:lvl1pPr>
          </a:lstStyle>
          <a:p>
            <a:fld id="{FB836115-B4C7-410A-99D5-458C92DA1B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89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585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2pPr>
      <a:lvl3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3pPr>
      <a:lvl4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4pPr>
      <a:lvl5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5pPr>
      <a:lvl6pPr marL="609585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7189" indent="-457189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1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svg"/><Relationship Id="rId7" Type="http://schemas.openxmlformats.org/officeDocument/2006/relationships/image" Target="../media/image11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3.sv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>
            <a:extLst>
              <a:ext uri="{FF2B5EF4-FFF2-40B4-BE49-F238E27FC236}">
                <a16:creationId xmlns:a16="http://schemas.microsoft.com/office/drawing/2014/main" id="{4EAE1004-EEBB-B66C-2C72-91FB9F378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0"/>
            <a:ext cx="1218776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F65401D-E0F9-05CA-37CC-29F6AC6AE8E4}"/>
              </a:ext>
            </a:extLst>
          </p:cNvPr>
          <p:cNvSpPr txBox="1"/>
          <p:nvPr/>
        </p:nvSpPr>
        <p:spPr>
          <a:xfrm>
            <a:off x="213785" y="920751"/>
            <a:ext cx="8452955" cy="50167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Arial Black"/>
                <a:cs typeface="Arial Black"/>
              </a:rPr>
              <a:t>INTER-AMERICAN</a:t>
            </a:r>
          </a:p>
          <a:p>
            <a:pPr>
              <a:defRPr/>
            </a:pPr>
            <a:r>
              <a:rPr lang="en-US" sz="2400">
                <a:solidFill>
                  <a:schemeClr val="bg1"/>
                </a:solidFill>
                <a:latin typeface="Arial Black"/>
                <a:cs typeface="Arial Black"/>
              </a:rPr>
              <a:t>DEVELOPMENT BANK</a:t>
            </a:r>
          </a:p>
          <a:p>
            <a:pPr>
              <a:defRPr/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>
              <a:defRPr/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>
              <a:defRPr/>
            </a:pPr>
            <a:br>
              <a:rPr lang="en-US" sz="3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</a:br>
            <a:r>
              <a:rPr lang="en-US" sz="3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Regional Public Good (RPG) Initiative:</a:t>
            </a:r>
          </a:p>
          <a:p>
            <a:pPr>
              <a:defRPr/>
            </a:pPr>
            <a:endParaRPr lang="en-US" sz="320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320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CaribData</a:t>
            </a:r>
            <a:r>
              <a:rPr lang="en-US" sz="3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: Caribbean Data-Driven Resilience</a:t>
            </a:r>
            <a:endParaRPr lang="en-US" sz="160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>
              <a:defRPr/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>
              <a:defRPr/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>
              <a:defRPr/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>
              <a:defRPr/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>
              <a:defRPr/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>
              <a:defRPr/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>
              <a:defRPr/>
            </a:pPr>
            <a:endParaRPr lang="en-US" sz="160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51C22A-F674-C566-5C7C-5E8EB8DC8795}"/>
              </a:ext>
            </a:extLst>
          </p:cNvPr>
          <p:cNvSpPr txBox="1"/>
          <p:nvPr/>
        </p:nvSpPr>
        <p:spPr>
          <a:xfrm>
            <a:off x="293914" y="341625"/>
            <a:ext cx="9535886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To enable &amp; champion Caribbean data sharing / re-use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D0BBDE-4070-63B3-8C02-3B4EFE86B54F}"/>
              </a:ext>
            </a:extLst>
          </p:cNvPr>
          <p:cNvSpPr txBox="1"/>
          <p:nvPr/>
        </p:nvSpPr>
        <p:spPr>
          <a:xfrm>
            <a:off x="293914" y="1087651"/>
            <a:ext cx="4125686" cy="46166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>
                <a:latin typeface="Calibri Light" panose="020F0302020204030204" pitchFamily="34" charset="0"/>
                <a:cs typeface="Calibri Light" panose="020F0302020204030204" pitchFamily="34" charset="0"/>
              </a:rPr>
              <a:t>We aim to do this by</a:t>
            </a:r>
            <a:endParaRPr lang="en-US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4C2F9A-82CB-9A00-3ADD-EA3D73290408}"/>
              </a:ext>
            </a:extLst>
          </p:cNvPr>
          <p:cNvSpPr txBox="1"/>
          <p:nvPr/>
        </p:nvSpPr>
        <p:spPr>
          <a:xfrm>
            <a:off x="386442" y="1549316"/>
            <a:ext cx="394063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Building</a:t>
            </a:r>
          </a:p>
          <a:p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Infrastructure</a:t>
            </a:r>
            <a:endParaRPr lang="en-US" dirty="0">
              <a:solidFill>
                <a:schemeClr val="bg1">
                  <a:lumMod val="9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C78D0B-73EA-4123-17DA-BC0281B59EA3}"/>
              </a:ext>
            </a:extLst>
          </p:cNvPr>
          <p:cNvSpPr txBox="1"/>
          <p:nvPr/>
        </p:nvSpPr>
        <p:spPr>
          <a:xfrm>
            <a:off x="6207147" y="1549316"/>
            <a:ext cx="4775813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Online software • Data Entry • </a:t>
            </a:r>
            <a:b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Sharing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9CE4595-CDC5-126B-7942-97941C0A98A4}"/>
              </a:ext>
            </a:extLst>
          </p:cNvPr>
          <p:cNvCxnSpPr>
            <a:cxnSpLocks/>
          </p:cNvCxnSpPr>
          <p:nvPr/>
        </p:nvCxnSpPr>
        <p:spPr>
          <a:xfrm>
            <a:off x="4327071" y="1940698"/>
            <a:ext cx="702129" cy="0"/>
          </a:xfrm>
          <a:prstGeom prst="straightConnector1">
            <a:avLst/>
          </a:prstGeom>
          <a:ln w="63500">
            <a:solidFill>
              <a:schemeClr val="accent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>
            <a:extLst>
              <a:ext uri="{FF2B5EF4-FFF2-40B4-BE49-F238E27FC236}">
                <a16:creationId xmlns:a16="http://schemas.microsoft.com/office/drawing/2014/main" id="{96F688B5-486F-575C-9CE6-054573A9E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28492" y="1597798"/>
            <a:ext cx="856362" cy="685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A5726BA-0D9A-2272-FB28-5E069B74236D}"/>
              </a:ext>
            </a:extLst>
          </p:cNvPr>
          <p:cNvSpPr txBox="1"/>
          <p:nvPr/>
        </p:nvSpPr>
        <p:spPr>
          <a:xfrm>
            <a:off x="386442" y="2563614"/>
            <a:ext cx="394063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Developing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b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 and guidelines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99AFD4D-2C8B-4026-6C53-FC305F22ADFE}"/>
              </a:ext>
            </a:extLst>
          </p:cNvPr>
          <p:cNvCxnSpPr>
            <a:cxnSpLocks/>
          </p:cNvCxnSpPr>
          <p:nvPr/>
        </p:nvCxnSpPr>
        <p:spPr>
          <a:xfrm>
            <a:off x="4327071" y="2910652"/>
            <a:ext cx="683079" cy="0"/>
          </a:xfrm>
          <a:prstGeom prst="straightConnector1">
            <a:avLst/>
          </a:prstGeom>
          <a:ln w="63500">
            <a:solidFill>
              <a:schemeClr val="accent1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91E68E0-197B-B31B-7B60-5A7EC156AF81}"/>
              </a:ext>
            </a:extLst>
          </p:cNvPr>
          <p:cNvCxnSpPr>
            <a:cxnSpLocks/>
          </p:cNvCxnSpPr>
          <p:nvPr/>
        </p:nvCxnSpPr>
        <p:spPr>
          <a:xfrm>
            <a:off x="4320962" y="3933661"/>
            <a:ext cx="702129" cy="0"/>
          </a:xfrm>
          <a:prstGeom prst="straightConnector1">
            <a:avLst/>
          </a:prstGeom>
          <a:ln w="63500">
            <a:solidFill>
              <a:schemeClr val="accent1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Graphic 15">
            <a:extLst>
              <a:ext uri="{FF2B5EF4-FFF2-40B4-BE49-F238E27FC236}">
                <a16:creationId xmlns:a16="http://schemas.microsoft.com/office/drawing/2014/main" id="{5D7044DB-81D3-4760-B365-7E99EF5944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99053" y="2642173"/>
            <a:ext cx="685800" cy="685800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3300902E-D034-9D29-0F9A-DF9229E429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99053" y="3632702"/>
            <a:ext cx="685800" cy="6858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BEB294C-7209-747D-BDAD-DABB703ECF1D}"/>
              </a:ext>
            </a:extLst>
          </p:cNvPr>
          <p:cNvSpPr txBox="1"/>
          <p:nvPr/>
        </p:nvSpPr>
        <p:spPr>
          <a:xfrm>
            <a:off x="6207147" y="2563614"/>
            <a:ext cx="4775813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Workshops • Online learning • </a:t>
            </a:r>
            <a:b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Longer-term mentoring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1D58318-22C2-ECEA-22FD-AF54FD2640C5}"/>
              </a:ext>
            </a:extLst>
          </p:cNvPr>
          <p:cNvSpPr txBox="1"/>
          <p:nvPr/>
        </p:nvSpPr>
        <p:spPr>
          <a:xfrm>
            <a:off x="6207146" y="3560104"/>
            <a:ext cx="4775814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Analytics for Caribbean evidence •</a:t>
            </a: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stories • </a:t>
            </a:r>
            <a:r>
              <a:rPr lang="en-GB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Datathon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• Conference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AB9E34E-37BB-4976-7A3C-E6F8A32B80C0}"/>
              </a:ext>
            </a:extLst>
          </p:cNvPr>
          <p:cNvSpPr txBox="1"/>
          <p:nvPr/>
        </p:nvSpPr>
        <p:spPr>
          <a:xfrm>
            <a:off x="380333" y="3560111"/>
            <a:ext cx="394062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Analytics &amp; </a:t>
            </a:r>
            <a:b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Communication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261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51C22A-F674-C566-5C7C-5E8EB8DC8795}"/>
              </a:ext>
            </a:extLst>
          </p:cNvPr>
          <p:cNvSpPr txBox="1"/>
          <p:nvPr/>
        </p:nvSpPr>
        <p:spPr>
          <a:xfrm>
            <a:off x="293914" y="341625"/>
            <a:ext cx="9535886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To enable &amp; champion Caribbean data sharing / re-use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D0BBDE-4070-63B3-8C02-3B4EFE86B54F}"/>
              </a:ext>
            </a:extLst>
          </p:cNvPr>
          <p:cNvSpPr txBox="1"/>
          <p:nvPr/>
        </p:nvSpPr>
        <p:spPr>
          <a:xfrm>
            <a:off x="293914" y="1087651"/>
            <a:ext cx="4125686" cy="46166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>
                <a:latin typeface="Calibri Light" panose="020F0302020204030204" pitchFamily="34" charset="0"/>
                <a:cs typeface="Calibri Light" panose="020F0302020204030204" pitchFamily="34" charset="0"/>
              </a:rPr>
              <a:t>We aim to do this by</a:t>
            </a:r>
            <a:endParaRPr lang="en-US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4C2F9A-82CB-9A00-3ADD-EA3D73290408}"/>
              </a:ext>
            </a:extLst>
          </p:cNvPr>
          <p:cNvSpPr txBox="1"/>
          <p:nvPr/>
        </p:nvSpPr>
        <p:spPr>
          <a:xfrm>
            <a:off x="386442" y="1549316"/>
            <a:ext cx="394063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Building</a:t>
            </a:r>
          </a:p>
          <a:p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Infrastructure</a:t>
            </a:r>
            <a:endParaRPr lang="en-US" dirty="0">
              <a:solidFill>
                <a:schemeClr val="bg1">
                  <a:lumMod val="9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E76215-B758-38E2-C1F5-D7AA481A5602}"/>
              </a:ext>
            </a:extLst>
          </p:cNvPr>
          <p:cNvSpPr txBox="1"/>
          <p:nvPr/>
        </p:nvSpPr>
        <p:spPr>
          <a:xfrm>
            <a:off x="386442" y="2563614"/>
            <a:ext cx="394063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Developing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b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 and guidelines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2F55B1-9643-876C-262A-C1A07FC0C9F8}"/>
              </a:ext>
            </a:extLst>
          </p:cNvPr>
          <p:cNvSpPr txBox="1"/>
          <p:nvPr/>
        </p:nvSpPr>
        <p:spPr>
          <a:xfrm>
            <a:off x="386442" y="4556576"/>
            <a:ext cx="3940629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Establishing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networks for collaborative working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066645-13CB-60CD-B97C-4EAF55666DB5}"/>
              </a:ext>
            </a:extLst>
          </p:cNvPr>
          <p:cNvSpPr txBox="1"/>
          <p:nvPr/>
        </p:nvSpPr>
        <p:spPr>
          <a:xfrm>
            <a:off x="6207146" y="4556572"/>
            <a:ext cx="4775813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Conferencing and workshops. </a:t>
            </a: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Cross-sector collaborations.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A5CF9BE-75D3-983D-6287-4D952F836263}"/>
              </a:ext>
            </a:extLst>
          </p:cNvPr>
          <p:cNvCxnSpPr>
            <a:cxnSpLocks/>
          </p:cNvCxnSpPr>
          <p:nvPr/>
        </p:nvCxnSpPr>
        <p:spPr>
          <a:xfrm>
            <a:off x="4327071" y="2910652"/>
            <a:ext cx="683079" cy="0"/>
          </a:xfrm>
          <a:prstGeom prst="straightConnector1">
            <a:avLst/>
          </a:prstGeom>
          <a:ln w="63500">
            <a:solidFill>
              <a:schemeClr val="accent1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9CE4595-CDC5-126B-7942-97941C0A98A4}"/>
              </a:ext>
            </a:extLst>
          </p:cNvPr>
          <p:cNvCxnSpPr>
            <a:cxnSpLocks/>
          </p:cNvCxnSpPr>
          <p:nvPr/>
        </p:nvCxnSpPr>
        <p:spPr>
          <a:xfrm>
            <a:off x="4327071" y="1940698"/>
            <a:ext cx="702129" cy="0"/>
          </a:xfrm>
          <a:prstGeom prst="straightConnector1">
            <a:avLst/>
          </a:prstGeom>
          <a:ln w="63500">
            <a:solidFill>
              <a:schemeClr val="accent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A56677C-540C-F77A-7D04-34720F8F9808}"/>
              </a:ext>
            </a:extLst>
          </p:cNvPr>
          <p:cNvCxnSpPr>
            <a:cxnSpLocks/>
          </p:cNvCxnSpPr>
          <p:nvPr/>
        </p:nvCxnSpPr>
        <p:spPr>
          <a:xfrm>
            <a:off x="4327071" y="4924541"/>
            <a:ext cx="683079" cy="0"/>
          </a:xfrm>
          <a:prstGeom prst="straightConnector1">
            <a:avLst/>
          </a:prstGeom>
          <a:ln w="63500">
            <a:solidFill>
              <a:schemeClr val="accent6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74CE992-0039-D552-3EF6-C3F65BE310C8}"/>
              </a:ext>
            </a:extLst>
          </p:cNvPr>
          <p:cNvCxnSpPr>
            <a:cxnSpLocks/>
          </p:cNvCxnSpPr>
          <p:nvPr/>
        </p:nvCxnSpPr>
        <p:spPr>
          <a:xfrm>
            <a:off x="4320962" y="3933661"/>
            <a:ext cx="702129" cy="0"/>
          </a:xfrm>
          <a:prstGeom prst="straightConnector1">
            <a:avLst/>
          </a:prstGeom>
          <a:ln w="63500">
            <a:solidFill>
              <a:schemeClr val="accent1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>
            <a:extLst>
              <a:ext uri="{FF2B5EF4-FFF2-40B4-BE49-F238E27FC236}">
                <a16:creationId xmlns:a16="http://schemas.microsoft.com/office/drawing/2014/main" id="{F736D906-C33E-367A-5E0A-A16A12D6A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28492" y="1597798"/>
            <a:ext cx="856362" cy="6858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AC297B2E-3359-6E8E-0A15-7F607369F8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99053" y="2642173"/>
            <a:ext cx="685800" cy="68580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D32AC0ED-E58D-19C5-E087-53370E4EDD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99053" y="3632702"/>
            <a:ext cx="685800" cy="685800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53F03114-56B7-A44A-2671-80AA2E441C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33019" y="4603158"/>
            <a:ext cx="817868" cy="6858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3BCA4D3-4895-20C9-6635-BE02CC4F0559}"/>
              </a:ext>
            </a:extLst>
          </p:cNvPr>
          <p:cNvSpPr txBox="1"/>
          <p:nvPr/>
        </p:nvSpPr>
        <p:spPr>
          <a:xfrm>
            <a:off x="6207147" y="1549316"/>
            <a:ext cx="4775813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Online software • Data Entry • </a:t>
            </a:r>
            <a:b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Sharing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2D2B902-0E9B-6E4C-2BFB-EA313B5DEF2C}"/>
              </a:ext>
            </a:extLst>
          </p:cNvPr>
          <p:cNvSpPr txBox="1"/>
          <p:nvPr/>
        </p:nvSpPr>
        <p:spPr>
          <a:xfrm>
            <a:off x="6207147" y="2563614"/>
            <a:ext cx="4775813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Workshops • Online learning • </a:t>
            </a:r>
            <a:b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Longer-term mentoring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045FA23-8EEA-6DBE-8717-F03C64DBD3F9}"/>
              </a:ext>
            </a:extLst>
          </p:cNvPr>
          <p:cNvSpPr txBox="1"/>
          <p:nvPr/>
        </p:nvSpPr>
        <p:spPr>
          <a:xfrm>
            <a:off x="6207146" y="3560104"/>
            <a:ext cx="4775814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Analytics for Caribbean evidence •</a:t>
            </a: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stories • </a:t>
            </a:r>
            <a:r>
              <a:rPr lang="en-GB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Datathon</a:t>
            </a:r>
            <a:endParaRPr lang="en-GB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27E7BF-3DE9-0F47-FDDE-8853370C192A}"/>
              </a:ext>
            </a:extLst>
          </p:cNvPr>
          <p:cNvSpPr txBox="1"/>
          <p:nvPr/>
        </p:nvSpPr>
        <p:spPr>
          <a:xfrm>
            <a:off x="380333" y="3560111"/>
            <a:ext cx="394062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Analytics &amp; </a:t>
            </a:r>
            <a:b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Communication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55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5C2271B-FE55-C963-1BCA-DEB98F49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altLang="en-US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altLang="en-US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571966-16D6-8466-AC0E-9968DAF5753E}"/>
              </a:ext>
            </a:extLst>
          </p:cNvPr>
          <p:cNvSpPr txBox="1"/>
          <p:nvPr/>
        </p:nvSpPr>
        <p:spPr>
          <a:xfrm>
            <a:off x="283027" y="1298532"/>
            <a:ext cx="5363029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Data handling in this fast-moving field is increasingly complex</a:t>
            </a:r>
            <a:endParaRPr lang="en-US" sz="2400" b="1">
              <a:solidFill>
                <a:schemeClr val="bg1">
                  <a:lumMod val="9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9492AD-8558-FAA3-133F-0411E380681C}"/>
              </a:ext>
            </a:extLst>
          </p:cNvPr>
          <p:cNvSpPr txBox="1"/>
          <p:nvPr/>
        </p:nvSpPr>
        <p:spPr>
          <a:xfrm>
            <a:off x="6545944" y="1267460"/>
            <a:ext cx="5363029" cy="415498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Move toward big-data</a:t>
            </a:r>
          </a:p>
          <a:p>
            <a:endParaRPr lang="en-GB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Data now mostly collected online</a:t>
            </a: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Collection often automated</a:t>
            </a:r>
          </a:p>
          <a:p>
            <a:endParaRPr lang="en-GB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Associated analytics increasingly complex</a:t>
            </a:r>
          </a:p>
          <a:p>
            <a:endParaRPr lang="en-GB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Fast-changing regulatory environments</a:t>
            </a: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E.G.</a:t>
            </a: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Barbados Data Protection Act (2019)</a:t>
            </a: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Jamaica Data Protection Act (2020)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C6541D-D15F-A5CB-1DA2-7630D230B361}"/>
              </a:ext>
            </a:extLst>
          </p:cNvPr>
          <p:cNvSpPr txBox="1"/>
          <p:nvPr/>
        </p:nvSpPr>
        <p:spPr>
          <a:xfrm>
            <a:off x="94339" y="469671"/>
            <a:ext cx="1139375" cy="52322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Why?</a:t>
            </a:r>
            <a:endParaRPr lang="en-US" sz="20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215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F66A81-5B03-1F49-6DE1-D6D63AF8C9BB}"/>
              </a:ext>
            </a:extLst>
          </p:cNvPr>
          <p:cNvSpPr txBox="1"/>
          <p:nvPr/>
        </p:nvSpPr>
        <p:spPr>
          <a:xfrm>
            <a:off x="6545944" y="1267460"/>
            <a:ext cx="5363029" cy="3785652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Data wastage from poor data-handling</a:t>
            </a:r>
          </a:p>
          <a:p>
            <a:endParaRPr lang="en-GB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 i="1">
                <a:latin typeface="Calibri Light" panose="020F0302020204030204" pitchFamily="34" charset="0"/>
                <a:cs typeface="Calibri Light" panose="020F0302020204030204" pitchFamily="34" charset="0"/>
              </a:rPr>
              <a:t>“Improve data-handling and data-handling infrastructures” (Lancet, 2016)</a:t>
            </a:r>
          </a:p>
          <a:p>
            <a:endParaRPr lang="en-GB" sz="2400" i="1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Useful data are: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Well-documented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Easily available</a:t>
            </a:r>
          </a:p>
          <a:p>
            <a:endParaRPr lang="en-GB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Data graveyards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DBC29B-48F1-338B-FDCF-97F677FC95BA}"/>
              </a:ext>
            </a:extLst>
          </p:cNvPr>
          <p:cNvSpPr txBox="1"/>
          <p:nvPr/>
        </p:nvSpPr>
        <p:spPr>
          <a:xfrm>
            <a:off x="94339" y="469671"/>
            <a:ext cx="1139375" cy="52322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Why?</a:t>
            </a:r>
            <a:endParaRPr lang="en-US" sz="20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67622C-5E43-810A-CE99-11D9F412410E}"/>
              </a:ext>
            </a:extLst>
          </p:cNvPr>
          <p:cNvSpPr txBox="1"/>
          <p:nvPr/>
        </p:nvSpPr>
        <p:spPr>
          <a:xfrm>
            <a:off x="283027" y="1298532"/>
            <a:ext cx="536302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Data handling in this fast-moving field is increasingly complex</a:t>
            </a:r>
            <a:endParaRPr lang="en-US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FD493D-FA00-3E5B-4AC0-3EB579DA3626}"/>
              </a:ext>
            </a:extLst>
          </p:cNvPr>
          <p:cNvSpPr txBox="1"/>
          <p:nvPr/>
        </p:nvSpPr>
        <p:spPr>
          <a:xfrm>
            <a:off x="283027" y="2571291"/>
            <a:ext cx="5363029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Data without best-practice data handling is regularly unusable</a:t>
            </a:r>
            <a:endParaRPr lang="en-US" sz="24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54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5C2271B-FE55-C963-1BCA-DEB98F49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3004ED-975B-CCCF-A2F8-7C7B4D0644BE}"/>
              </a:ext>
            </a:extLst>
          </p:cNvPr>
          <p:cNvSpPr txBox="1"/>
          <p:nvPr/>
        </p:nvSpPr>
        <p:spPr>
          <a:xfrm>
            <a:off x="6545944" y="1267460"/>
            <a:ext cx="5363029" cy="830997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World Bank (2019)</a:t>
            </a: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Data for SDG Reporting.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7C3E98-28FB-33C9-EFF4-FEE61046E71B}"/>
              </a:ext>
            </a:extLst>
          </p:cNvPr>
          <p:cNvSpPr txBox="1"/>
          <p:nvPr/>
        </p:nvSpPr>
        <p:spPr>
          <a:xfrm>
            <a:off x="94339" y="469671"/>
            <a:ext cx="1139375" cy="52322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Why?</a:t>
            </a:r>
            <a:endParaRPr lang="en-US" sz="20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D79CAF-3FCA-39A1-0D04-380DD7000DF2}"/>
              </a:ext>
            </a:extLst>
          </p:cNvPr>
          <p:cNvSpPr txBox="1"/>
          <p:nvPr/>
        </p:nvSpPr>
        <p:spPr>
          <a:xfrm>
            <a:off x="283027" y="2571291"/>
            <a:ext cx="536302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Data without best-practice data handling is regularly unusable</a:t>
            </a:r>
            <a:endParaRPr lang="en-US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7FF059-5FB3-EB60-6162-E6DCD6DDBD04}"/>
              </a:ext>
            </a:extLst>
          </p:cNvPr>
          <p:cNvSpPr txBox="1"/>
          <p:nvPr/>
        </p:nvSpPr>
        <p:spPr>
          <a:xfrm>
            <a:off x="283027" y="3844050"/>
            <a:ext cx="5363029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Data availability and accessibility in the Caribbean is limited</a:t>
            </a:r>
            <a:endParaRPr lang="en-US" sz="24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DB7C5F-9E54-B4F4-CBC2-1F9D7AFE81DB}"/>
              </a:ext>
            </a:extLst>
          </p:cNvPr>
          <p:cNvSpPr txBox="1"/>
          <p:nvPr/>
        </p:nvSpPr>
        <p:spPr>
          <a:xfrm>
            <a:off x="283027" y="1298532"/>
            <a:ext cx="536302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Data handling in this fast-moving field is increasingly complex</a:t>
            </a:r>
            <a:endParaRPr lang="en-US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992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5C2271B-FE55-C963-1BCA-DEB98F49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53AE9B-794D-9974-40DF-7345F8878026}"/>
              </a:ext>
            </a:extLst>
          </p:cNvPr>
          <p:cNvSpPr txBox="1"/>
          <p:nvPr/>
        </p:nvSpPr>
        <p:spPr>
          <a:xfrm>
            <a:off x="94339" y="469671"/>
            <a:ext cx="1139375" cy="52322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Why?</a:t>
            </a:r>
            <a:endParaRPr lang="en-US" sz="20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E35A95-C34A-7929-ABE0-80FB86D46127}"/>
              </a:ext>
            </a:extLst>
          </p:cNvPr>
          <p:cNvSpPr txBox="1"/>
          <p:nvPr/>
        </p:nvSpPr>
        <p:spPr>
          <a:xfrm>
            <a:off x="283027" y="2571291"/>
            <a:ext cx="536302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Data without best-practice data handling is regularly unusable</a:t>
            </a:r>
            <a:endParaRPr lang="en-US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0736CF-FDF1-D2DC-AE22-114E576665AB}"/>
              </a:ext>
            </a:extLst>
          </p:cNvPr>
          <p:cNvSpPr txBox="1"/>
          <p:nvPr/>
        </p:nvSpPr>
        <p:spPr>
          <a:xfrm>
            <a:off x="283027" y="3844050"/>
            <a:ext cx="5363029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Data availability and accessibility in the Caribbean is limited</a:t>
            </a:r>
            <a:endParaRPr lang="en-US" sz="24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509A1D-CE4B-5C48-D1BE-94CB23754549}"/>
              </a:ext>
            </a:extLst>
          </p:cNvPr>
          <p:cNvSpPr txBox="1"/>
          <p:nvPr/>
        </p:nvSpPr>
        <p:spPr>
          <a:xfrm>
            <a:off x="283027" y="1298532"/>
            <a:ext cx="536302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Data handling in this fast-moving field is increasingly complex</a:t>
            </a:r>
            <a:endParaRPr lang="en-US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61F23BD-A19C-DE88-BE0C-32D3E8AF4ED3}"/>
              </a:ext>
            </a:extLst>
          </p:cNvPr>
          <p:cNvGrpSpPr/>
          <p:nvPr/>
        </p:nvGrpSpPr>
        <p:grpSpPr>
          <a:xfrm>
            <a:off x="5842000" y="542054"/>
            <a:ext cx="6066973" cy="6073044"/>
            <a:chOff x="5842000" y="542054"/>
            <a:chExt cx="6066973" cy="6073044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F9BF8084-E78B-B8BD-C814-DDE633A426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2000" y="542054"/>
              <a:ext cx="6066973" cy="6073044"/>
            </a:xfrm>
            <a:prstGeom prst="rect">
              <a:avLst/>
            </a:prstGeom>
          </p:spPr>
        </p:pic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21998A9A-A88C-59E9-5B5D-11AEEDFAA689}"/>
                </a:ext>
              </a:extLst>
            </p:cNvPr>
            <p:cNvSpPr/>
            <p:nvPr/>
          </p:nvSpPr>
          <p:spPr>
            <a:xfrm>
              <a:off x="7118350" y="5340350"/>
              <a:ext cx="4790623" cy="67945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37965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5C2271B-FE55-C963-1BCA-DEB98F49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235745-3F2F-639F-9E1A-E0A28D2A2F20}"/>
              </a:ext>
            </a:extLst>
          </p:cNvPr>
          <p:cNvSpPr txBox="1"/>
          <p:nvPr/>
        </p:nvSpPr>
        <p:spPr>
          <a:xfrm>
            <a:off x="94339" y="469671"/>
            <a:ext cx="1139375" cy="52322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Why?</a:t>
            </a:r>
            <a:endParaRPr lang="en-US" sz="20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83FE49-47E3-C2F7-E5CF-764B42398F36}"/>
              </a:ext>
            </a:extLst>
          </p:cNvPr>
          <p:cNvSpPr txBox="1"/>
          <p:nvPr/>
        </p:nvSpPr>
        <p:spPr>
          <a:xfrm>
            <a:off x="6545944" y="1267460"/>
            <a:ext cx="5363029" cy="4154984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International collaborations common</a:t>
            </a:r>
          </a:p>
          <a:p>
            <a:endParaRPr lang="en-GB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‘Centre-of-gravity’ important</a:t>
            </a:r>
          </a:p>
          <a:p>
            <a:endParaRPr lang="en-GB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But many projects now use overseas data infrastructures</a:t>
            </a:r>
          </a:p>
          <a:p>
            <a:endParaRPr lang="en-GB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Critical risk to regional data sovereignty</a:t>
            </a:r>
          </a:p>
          <a:p>
            <a:endParaRPr lang="en-GB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Goal is to provide a Caribbean solution for data handling and secondary data analysis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EEEC14E-3EAD-C352-2631-CF2B12AAE5F1}"/>
              </a:ext>
            </a:extLst>
          </p:cNvPr>
          <p:cNvCxnSpPr>
            <a:cxnSpLocks/>
          </p:cNvCxnSpPr>
          <p:nvPr/>
        </p:nvCxnSpPr>
        <p:spPr>
          <a:xfrm>
            <a:off x="0" y="374073"/>
            <a:ext cx="12192000" cy="0"/>
          </a:xfrm>
          <a:prstGeom prst="line">
            <a:avLst/>
          </a:prstGeom>
          <a:ln w="889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0CBD2A5-D060-0458-9B2B-F20A83CE44D4}"/>
              </a:ext>
            </a:extLst>
          </p:cNvPr>
          <p:cNvSpPr txBox="1"/>
          <p:nvPr/>
        </p:nvSpPr>
        <p:spPr>
          <a:xfrm>
            <a:off x="283027" y="2571291"/>
            <a:ext cx="536302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Data without best-practice data handling is regularly unusable</a:t>
            </a:r>
            <a:endParaRPr lang="en-US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56B258-C5E7-806D-2A74-98E7F464DD2F}"/>
              </a:ext>
            </a:extLst>
          </p:cNvPr>
          <p:cNvSpPr txBox="1"/>
          <p:nvPr/>
        </p:nvSpPr>
        <p:spPr>
          <a:xfrm>
            <a:off x="283027" y="3844050"/>
            <a:ext cx="536302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Data availability and accessibility in the Caribbean is limited</a:t>
            </a:r>
            <a:endParaRPr lang="en-US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9AA7D9-522B-C4A5-9688-26232CE81D4E}"/>
              </a:ext>
            </a:extLst>
          </p:cNvPr>
          <p:cNvSpPr txBox="1"/>
          <p:nvPr/>
        </p:nvSpPr>
        <p:spPr>
          <a:xfrm>
            <a:off x="283026" y="5116809"/>
            <a:ext cx="5363029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Small Island Developing States - the need for data sovereignty</a:t>
            </a:r>
            <a:endParaRPr lang="en-US" sz="24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1B9C5C-E2D8-49B6-4DDB-3B98DBE550AD}"/>
              </a:ext>
            </a:extLst>
          </p:cNvPr>
          <p:cNvSpPr txBox="1"/>
          <p:nvPr/>
        </p:nvSpPr>
        <p:spPr>
          <a:xfrm>
            <a:off x="283027" y="1298532"/>
            <a:ext cx="536302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Data handling in this fast-moving field is increasingly complex</a:t>
            </a:r>
            <a:endParaRPr lang="en-US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255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5C2271B-FE55-C963-1BCA-DEB98F49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E3C671-E101-4D4B-C7F3-77460194038F}"/>
              </a:ext>
            </a:extLst>
          </p:cNvPr>
          <p:cNvSpPr txBox="1"/>
          <p:nvPr/>
        </p:nvSpPr>
        <p:spPr>
          <a:xfrm>
            <a:off x="293914" y="505040"/>
            <a:ext cx="4125686" cy="52322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Sustainability</a:t>
            </a:r>
            <a:endParaRPr lang="en-US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5A78D0-29CC-3F23-E4A4-D23A31BFF524}"/>
              </a:ext>
            </a:extLst>
          </p:cNvPr>
          <p:cNvSpPr txBox="1"/>
          <p:nvPr/>
        </p:nvSpPr>
        <p:spPr>
          <a:xfrm>
            <a:off x="293914" y="1156557"/>
            <a:ext cx="11687708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A pragmatic sustainability plan, tailored to the Caribbean reality is a key deliverable for the project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CC56E8-FBA7-20BE-18EC-31434107F5FC}"/>
              </a:ext>
            </a:extLst>
          </p:cNvPr>
          <p:cNvSpPr txBox="1"/>
          <p:nvPr/>
        </p:nvSpPr>
        <p:spPr>
          <a:xfrm>
            <a:off x="293914" y="2992054"/>
            <a:ext cx="4125686" cy="52322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By project end</a:t>
            </a:r>
            <a:endParaRPr lang="en-US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EBD188-4196-CC8E-313D-858EFE7891BB}"/>
              </a:ext>
            </a:extLst>
          </p:cNvPr>
          <p:cNvSpPr txBox="1"/>
          <p:nvPr/>
        </p:nvSpPr>
        <p:spPr>
          <a:xfrm>
            <a:off x="615580" y="3392575"/>
            <a:ext cx="11366041" cy="954107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Full-service virtual centre serving partner organizations</a:t>
            </a:r>
          </a:p>
          <a:p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Regionally recognized centre for Caribbean data and evidence</a:t>
            </a:r>
            <a:endParaRPr lang="en-US" sz="28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A851BE-80ED-6C92-1105-06D02A54F592}"/>
              </a:ext>
            </a:extLst>
          </p:cNvPr>
          <p:cNvSpPr txBox="1"/>
          <p:nvPr/>
        </p:nvSpPr>
        <p:spPr>
          <a:xfrm>
            <a:off x="293914" y="4541851"/>
            <a:ext cx="4125686" cy="52322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Longer term</a:t>
            </a:r>
            <a:endParaRPr lang="en-US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6761AA-1E92-77E5-6C10-E3C8FDCC41B2}"/>
              </a:ext>
            </a:extLst>
          </p:cNvPr>
          <p:cNvSpPr txBox="1"/>
          <p:nvPr/>
        </p:nvSpPr>
        <p:spPr>
          <a:xfrm>
            <a:off x="615580" y="4905862"/>
            <a:ext cx="11366041" cy="138499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Self financing</a:t>
            </a:r>
          </a:p>
          <a:p>
            <a: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Globally recognized centre for Caribbean data and evidence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 resource hub for Caribbean data</a:t>
            </a:r>
            <a:endParaRPr lang="en-GB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A2B832-7DC2-2065-7815-927FDD390176}"/>
              </a:ext>
            </a:extLst>
          </p:cNvPr>
          <p:cNvSpPr txBox="1"/>
          <p:nvPr/>
        </p:nvSpPr>
        <p:spPr>
          <a:xfrm>
            <a:off x="293914" y="2161057"/>
            <a:ext cx="11687707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• Commitment to open-data and open-science • </a:t>
            </a:r>
            <a:endParaRPr lang="en-US" sz="28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526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5C2271B-FE55-C963-1BCA-DEB98F49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337531-FD2B-CAD7-1D62-FB6C238168CD}"/>
              </a:ext>
            </a:extLst>
          </p:cNvPr>
          <p:cNvSpPr txBox="1"/>
          <p:nvPr/>
        </p:nvSpPr>
        <p:spPr>
          <a:xfrm>
            <a:off x="293914" y="374675"/>
            <a:ext cx="5682936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Regional partners</a:t>
            </a:r>
            <a:endParaRPr lang="en-US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B47310-EA2B-C05F-7630-293F27985ADA}"/>
              </a:ext>
            </a:extLst>
          </p:cNvPr>
          <p:cNvSpPr txBox="1"/>
          <p:nvPr/>
        </p:nvSpPr>
        <p:spPr>
          <a:xfrm>
            <a:off x="6215152" y="376110"/>
            <a:ext cx="5682936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Country partners</a:t>
            </a:r>
            <a:endParaRPr lang="en-US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241BB5-3DC4-9D0F-F821-9D0A3391E78C}"/>
              </a:ext>
            </a:extLst>
          </p:cNvPr>
          <p:cNvSpPr txBox="1"/>
          <p:nvPr/>
        </p:nvSpPr>
        <p:spPr>
          <a:xfrm>
            <a:off x="283026" y="1065514"/>
            <a:ext cx="5682936" cy="1815882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The UWI</a:t>
            </a:r>
          </a:p>
          <a:p>
            <a:pPr algn="ctr"/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IDB</a:t>
            </a:r>
          </a:p>
          <a:p>
            <a:pPr algn="ctr"/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PAHO</a:t>
            </a:r>
          </a:p>
          <a:p>
            <a:pPr algn="ctr"/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CDEMA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6B3C67-C9A4-C480-4FCE-3B83D82E62C8}"/>
              </a:ext>
            </a:extLst>
          </p:cNvPr>
          <p:cNvSpPr txBox="1"/>
          <p:nvPr/>
        </p:nvSpPr>
        <p:spPr>
          <a:xfrm>
            <a:off x="6226038" y="1065514"/>
            <a:ext cx="5682936" cy="138499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National Statistical Offices</a:t>
            </a:r>
          </a:p>
          <a:p>
            <a:pPr algn="ctr"/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Ministries of Health &amp; Env.</a:t>
            </a:r>
          </a:p>
          <a:p>
            <a:pPr algn="ctr"/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NGOs / Civil Society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438199-C663-684C-607F-84A01816FF4D}"/>
              </a:ext>
            </a:extLst>
          </p:cNvPr>
          <p:cNvSpPr txBox="1"/>
          <p:nvPr/>
        </p:nvSpPr>
        <p:spPr>
          <a:xfrm>
            <a:off x="283026" y="3071966"/>
            <a:ext cx="11625948" cy="18158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A network to enable Caribbean data re-use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Focus on sustainability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Complement other regional data initiatives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>
                <a:latin typeface="Calibri Light" panose="020F0302020204030204" pitchFamily="34" charset="0"/>
                <a:cs typeface="Calibri Light" panose="020F0302020204030204" pitchFamily="34" charset="0"/>
              </a:rPr>
              <a:t>Support country partners according to their level of data development</a:t>
            </a:r>
            <a:endParaRPr lang="en-US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567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5C2271B-FE55-C963-1BCA-DEB98F49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165E60-6FAB-B4C7-E103-F625F2EF6BA0}"/>
              </a:ext>
            </a:extLst>
          </p:cNvPr>
          <p:cNvSpPr txBox="1"/>
          <p:nvPr/>
        </p:nvSpPr>
        <p:spPr>
          <a:xfrm>
            <a:off x="293914" y="388653"/>
            <a:ext cx="1150794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National Statistical Offices</a:t>
            </a:r>
            <a:endParaRPr lang="en-US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8DD8B0-BF86-B534-635E-42CEAEDB40BF}"/>
              </a:ext>
            </a:extLst>
          </p:cNvPr>
          <p:cNvSpPr txBox="1"/>
          <p:nvPr/>
        </p:nvSpPr>
        <p:spPr>
          <a:xfrm>
            <a:off x="283026" y="3891672"/>
            <a:ext cx="11625948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lvl="1" algn="ctr"/>
            <a:r>
              <a:rPr lang="en-GB" sz="3200">
                <a:latin typeface="Calibri Light"/>
                <a:cs typeface="Calibri Light"/>
              </a:rPr>
              <a:t>You can help to guide our plans</a:t>
            </a:r>
            <a:endParaRPr lang="en-GB" sz="32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EC8A14C-FB51-6E31-DA5A-CD0A8A99117F}"/>
              </a:ext>
            </a:extLst>
          </p:cNvPr>
          <p:cNvGrpSpPr/>
          <p:nvPr/>
        </p:nvGrpSpPr>
        <p:grpSpPr>
          <a:xfrm>
            <a:off x="1416882" y="1585842"/>
            <a:ext cx="8787822" cy="2100129"/>
            <a:chOff x="977970" y="1171314"/>
            <a:chExt cx="8787822" cy="210012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E28CD39-DBA5-3361-E3E9-05363A6B469D}"/>
                </a:ext>
              </a:extLst>
            </p:cNvPr>
            <p:cNvSpPr txBox="1"/>
            <p:nvPr/>
          </p:nvSpPr>
          <p:spPr>
            <a:xfrm>
              <a:off x="977970" y="1209340"/>
              <a:ext cx="6215310" cy="2062103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rtlCol="0">
              <a:spAutoFit/>
            </a:bodyPr>
            <a:lstStyle/>
            <a:p>
              <a:endParaRPr lang="en-GB" sz="160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r"/>
              <a:r>
                <a:rPr lang="en-GB" sz="4000">
                  <a:latin typeface="Calibri Light" panose="020F0302020204030204" pitchFamily="34" charset="0"/>
                  <a:cs typeface="Calibri Light" panose="020F0302020204030204" pitchFamily="34" charset="0"/>
                </a:rPr>
                <a:t>We’re looking forward to working with you </a:t>
              </a:r>
              <a:r>
                <a:rPr lang="en-GB" sz="4000">
                  <a:latin typeface="Calibri Light" panose="020F0302020204030204" pitchFamily="34" charset="0"/>
                  <a:cs typeface="Calibri Light" panose="020F0302020204030204" pitchFamily="34" charset="0"/>
                  <a:sym typeface="Wingdings" panose="05000000000000000000" pitchFamily="2" charset="2"/>
                </a:rPr>
                <a:t>!</a:t>
              </a:r>
              <a:endParaRPr lang="en-GB" sz="400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ctr"/>
              <a:endParaRPr lang="en-GB" sz="280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85587F6D-BDC4-F580-B109-C0F1F115DF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400544" y="1171314"/>
              <a:ext cx="2365248" cy="1892198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9538C663-D262-A10D-36ED-921B0E97B986}"/>
              </a:ext>
            </a:extLst>
          </p:cNvPr>
          <p:cNvSpPr txBox="1"/>
          <p:nvPr/>
        </p:nvSpPr>
        <p:spPr>
          <a:xfrm>
            <a:off x="283026" y="4530276"/>
            <a:ext cx="11625948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en-GB" sz="3200">
                <a:latin typeface="Calibri Light" panose="020F0302020204030204" pitchFamily="34" charset="0"/>
                <a:cs typeface="Calibri Light" panose="020F0302020204030204" pitchFamily="34" charset="0"/>
              </a:rPr>
              <a:t>We will reach out to chat with each of you</a:t>
            </a:r>
          </a:p>
        </p:txBody>
      </p:sp>
    </p:spTree>
    <p:extLst>
      <p:ext uri="{BB962C8B-B14F-4D97-AF65-F5344CB8AC3E}">
        <p14:creationId xmlns:p14="http://schemas.microsoft.com/office/powerpoint/2010/main" val="3983234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>
            <a:extLst>
              <a:ext uri="{FF2B5EF4-FFF2-40B4-BE49-F238E27FC236}">
                <a16:creationId xmlns:a16="http://schemas.microsoft.com/office/drawing/2014/main" id="{DF9BFA60-7D57-3396-1CA7-72BFC2EDB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0"/>
            <a:ext cx="1218776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117A06C-1903-8146-6619-4F9375C68D9D}"/>
              </a:ext>
            </a:extLst>
          </p:cNvPr>
          <p:cNvSpPr txBox="1"/>
          <p:nvPr/>
        </p:nvSpPr>
        <p:spPr>
          <a:xfrm>
            <a:off x="4234" y="1756834"/>
            <a:ext cx="5662084" cy="28787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800"/>
              </a:spcAft>
              <a:defRPr/>
            </a:pPr>
            <a:r>
              <a:rPr lang="en-US" sz="2400">
                <a:solidFill>
                  <a:schemeClr val="bg1"/>
                </a:solidFill>
                <a:latin typeface="Arial Black"/>
                <a:cs typeface="Arial Black"/>
              </a:rPr>
              <a:t>Agenda</a:t>
            </a:r>
          </a:p>
          <a:p>
            <a:pPr>
              <a:spcAft>
                <a:spcPts val="800"/>
              </a:spcAft>
              <a:defRPr/>
            </a:pPr>
            <a:endParaRPr lang="en-US" sz="2400">
              <a:solidFill>
                <a:schemeClr val="bg1"/>
              </a:solidFill>
              <a:latin typeface="Arial Black"/>
              <a:cs typeface="Arial Black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Introduction to RPG Project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ICS Work in the Region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2400" b="0" i="0" u="none" strike="noStrike" kern="1200" cap="none" spc="0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CaribData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Next Steps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5C2271B-FE55-C963-1BCA-DEB98F49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/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68F4E3E7-1528-3480-0964-D3F93604ED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2495918"/>
            <a:ext cx="1371719" cy="1371719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F7C14C7-48A2-CEDE-A09A-8502F9F448C9}"/>
              </a:ext>
            </a:extLst>
          </p:cNvPr>
          <p:cNvSpPr txBox="1">
            <a:spLocks/>
          </p:cNvSpPr>
          <p:nvPr/>
        </p:nvSpPr>
        <p:spPr bwMode="auto">
          <a:xfrm>
            <a:off x="1214141" y="2191177"/>
            <a:ext cx="862935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609585" rtl="0" eaLnBrk="0" fontAlgn="base" hangingPunct="0">
              <a:spcBef>
                <a:spcPct val="0"/>
              </a:spcBef>
              <a:spcAft>
                <a:spcPct val="0"/>
              </a:spcAft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609585" rtl="0" eaLnBrk="0" fontAlgn="base" hangingPunct="0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pitchFamily="34" charset="0"/>
              </a:defRPr>
            </a:lvl2pPr>
            <a:lvl3pPr algn="ctr" defTabSz="609585" rtl="0" eaLnBrk="0" fontAlgn="base" hangingPunct="0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pitchFamily="34" charset="0"/>
              </a:defRPr>
            </a:lvl3pPr>
            <a:lvl4pPr algn="ctr" defTabSz="609585" rtl="0" eaLnBrk="0" fontAlgn="base" hangingPunct="0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pitchFamily="34" charset="0"/>
              </a:defRPr>
            </a:lvl4pPr>
            <a:lvl5pPr algn="ctr" defTabSz="609585" rtl="0" eaLnBrk="0" fontAlgn="base" hangingPunct="0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pitchFamily="34" charset="0"/>
              </a:defRPr>
            </a:lvl5pPr>
            <a:lvl6pPr marL="609585" algn="ctr" defTabSz="609585" rtl="0" fontAlgn="base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pitchFamily="34" charset="0"/>
              </a:defRPr>
            </a:lvl6pPr>
            <a:lvl7pPr marL="1219170" algn="ctr" defTabSz="609585" rtl="0" fontAlgn="base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pitchFamily="34" charset="0"/>
              </a:defRPr>
            </a:lvl7pPr>
            <a:lvl8pPr marL="1828754" algn="ctr" defTabSz="609585" rtl="0" fontAlgn="base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pitchFamily="34" charset="0"/>
              </a:defRPr>
            </a:lvl8pPr>
            <a:lvl9pPr marL="2438339" algn="ctr" defTabSz="609585" rtl="0" fontAlgn="base">
              <a:spcBef>
                <a:spcPct val="0"/>
              </a:spcBef>
              <a:spcAft>
                <a:spcPct val="0"/>
              </a:spcAft>
              <a:defRPr sz="5867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40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4142348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5C2271B-FE55-C963-1BCA-DEB98F49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/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8CAE104-DB6B-C4D3-3F69-BCE409958B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46851" y="638960"/>
            <a:ext cx="7116567" cy="5580077"/>
          </a:xfr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RPG Initiative finances joint solutions to shared developmental challenges through regional cooperation.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en-US" sz="240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en-US" sz="2400"/>
              <a:t>The RPG initiative must be framed in one or more of the following five (5) priority areas of the Vision 2025 of the IDB Group:</a:t>
            </a:r>
            <a:endParaRPr lang="es-US" altLang="en-US" sz="240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13106B9-AE15-39A3-4889-F8B3FFD7B1B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7793" y="616743"/>
            <a:ext cx="4908665" cy="5624513"/>
          </a:xfr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A3098F-6CF3-FD72-7DDE-5D5694CC4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8905" y="3428998"/>
            <a:ext cx="6463505" cy="172724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5C2271B-FE55-C963-1BCA-DEB98F49F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49" y="400692"/>
            <a:ext cx="11029950" cy="1409059"/>
          </a:xfrm>
        </p:spPr>
        <p:txBody>
          <a:bodyPr/>
          <a:lstStyle/>
          <a:p>
            <a:pPr algn="l"/>
            <a:br>
              <a:rPr lang="en-US" altLang="en-US" sz="48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4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Regional Public Goods Initiative:</a:t>
            </a:r>
            <a:b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US" sz="4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CaribData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-Caribbean Data-Driven Resilience</a:t>
            </a:r>
            <a:b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lang="es-US" altLang="en-US" sz="4000"/>
            </a:br>
            <a:b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4000"/>
          </a:p>
        </p:txBody>
      </p:sp>
      <p:graphicFrame>
        <p:nvGraphicFramePr>
          <p:cNvPr id="4101" name="Content Placeholder 2">
            <a:extLst>
              <a:ext uri="{FF2B5EF4-FFF2-40B4-BE49-F238E27FC236}">
                <a16:creationId xmlns:a16="http://schemas.microsoft.com/office/drawing/2014/main" id="{E49A3064-6BE8-ABAC-8766-A86078E284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517157"/>
              </p:ext>
            </p:extLst>
          </p:nvPr>
        </p:nvGraphicFramePr>
        <p:xfrm>
          <a:off x="438149" y="1676400"/>
          <a:ext cx="110871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17360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5C2271B-FE55-C963-1BCA-DEB98F49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 sz="4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Components &amp; Budget</a:t>
            </a:r>
            <a:br>
              <a:rPr lang="es-US" altLang="en-US" sz="4000"/>
            </a:br>
            <a:b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4000"/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6354ED40-B68A-D441-95B1-84B6374780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836415"/>
              </p:ext>
            </p:extLst>
          </p:nvPr>
        </p:nvGraphicFramePr>
        <p:xfrm>
          <a:off x="863028" y="1405157"/>
          <a:ext cx="8907695" cy="4646322"/>
        </p:xfrm>
        <a:graphic>
          <a:graphicData uri="http://schemas.openxmlformats.org/drawingml/2006/table">
            <a:tbl>
              <a:tblPr firstRow="1" firstCol="1" bandRow="1"/>
              <a:tblGrid>
                <a:gridCol w="2609389">
                  <a:extLst>
                    <a:ext uri="{9D8B030D-6E8A-4147-A177-3AD203B41FA5}">
                      <a16:colId xmlns:a16="http://schemas.microsoft.com/office/drawing/2014/main" val="3072814581"/>
                    </a:ext>
                  </a:extLst>
                </a:gridCol>
                <a:gridCol w="1990341">
                  <a:extLst>
                    <a:ext uri="{9D8B030D-6E8A-4147-A177-3AD203B41FA5}">
                      <a16:colId xmlns:a16="http://schemas.microsoft.com/office/drawing/2014/main" val="3218512726"/>
                    </a:ext>
                  </a:extLst>
                </a:gridCol>
                <a:gridCol w="2231363">
                  <a:extLst>
                    <a:ext uri="{9D8B030D-6E8A-4147-A177-3AD203B41FA5}">
                      <a16:colId xmlns:a16="http://schemas.microsoft.com/office/drawing/2014/main" val="4267017129"/>
                    </a:ext>
                  </a:extLst>
                </a:gridCol>
                <a:gridCol w="2076602">
                  <a:extLst>
                    <a:ext uri="{9D8B030D-6E8A-4147-A177-3AD203B41FA5}">
                      <a16:colId xmlns:a16="http://schemas.microsoft.com/office/drawing/2014/main" val="1376045289"/>
                    </a:ext>
                  </a:extLst>
                </a:gridCol>
              </a:tblGrid>
              <a:tr h="4061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Activity/Component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IDB/Fund Funding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Counterpart Funding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Total Funding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941361"/>
                  </a:ext>
                </a:extLst>
              </a:tr>
              <a:tr h="10504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Component 1: Data Infrastructure, Blockchain Pilot, and Roadmap for Data Resiliency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194,500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16,000 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210,500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312294"/>
                  </a:ext>
                </a:extLst>
              </a:tr>
              <a:tr h="8298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Component 2: Training, Knowledge Generation, and Analytics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117,500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146,000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263,500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962214"/>
                  </a:ext>
                </a:extLst>
              </a:tr>
              <a:tr h="7780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Component 3: Data Guidelines and Policies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90,000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02808"/>
                  </a:ext>
                </a:extLst>
              </a:tr>
              <a:tr h="7838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Component 4: Project Management and Communication.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128,000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42,000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170,000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108979"/>
                  </a:ext>
                </a:extLst>
              </a:tr>
              <a:tr h="3682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Auditing and Evaluation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 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295494"/>
                  </a:ext>
                </a:extLst>
              </a:tr>
              <a:tr h="4297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Totals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520,000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244,000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764,000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488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49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12F42CA-3CF2-3A95-33B7-B932A69ABB48}"/>
              </a:ext>
            </a:extLst>
          </p:cNvPr>
          <p:cNvCxnSpPr>
            <a:cxnSpLocks/>
          </p:cNvCxnSpPr>
          <p:nvPr/>
        </p:nvCxnSpPr>
        <p:spPr>
          <a:xfrm>
            <a:off x="0" y="1099219"/>
            <a:ext cx="12192000" cy="0"/>
          </a:xfrm>
          <a:prstGeom prst="line">
            <a:avLst/>
          </a:prstGeom>
          <a:ln w="889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8" name="Title 1">
            <a:extLst>
              <a:ext uri="{FF2B5EF4-FFF2-40B4-BE49-F238E27FC236}">
                <a16:creationId xmlns:a16="http://schemas.microsoft.com/office/drawing/2014/main" id="{95C2271B-FE55-C963-1BCA-DEB98F49F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709CEA-20DA-639D-4B6D-746D250DA351}"/>
              </a:ext>
            </a:extLst>
          </p:cNvPr>
          <p:cNvSpPr txBox="1"/>
          <p:nvPr/>
        </p:nvSpPr>
        <p:spPr>
          <a:xfrm>
            <a:off x="1094014" y="529833"/>
            <a:ext cx="8433623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CaribData</a:t>
            </a:r>
            <a:endParaRPr lang="en-GB" sz="3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GB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An ecosystem for Caribbean data-driven resilience</a:t>
            </a:r>
            <a:endParaRPr lang="en-US" sz="3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962F13-30DF-237B-DB6A-123DC8FA3471}"/>
              </a:ext>
            </a:extLst>
          </p:cNvPr>
          <p:cNvSpPr txBox="1"/>
          <p:nvPr/>
        </p:nvSpPr>
        <p:spPr>
          <a:xfrm>
            <a:off x="4636685" y="2112019"/>
            <a:ext cx="3940630" cy="52322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pPr algn="l"/>
            <a:r>
              <a:rPr lang="en-GB" sz="2800" b="1" dirty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Infrastructure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4657FC-DC18-588F-602D-5178092A486B}"/>
              </a:ext>
            </a:extLst>
          </p:cNvPr>
          <p:cNvSpPr txBox="1"/>
          <p:nvPr/>
        </p:nvSpPr>
        <p:spPr>
          <a:xfrm>
            <a:off x="4636685" y="3167390"/>
            <a:ext cx="3940630" cy="52322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pPr algn="l"/>
            <a:r>
              <a:rPr lang="en-GB" sz="2800" b="1" dirty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Training &amp; Guidelines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7C9B60-ADB1-3637-D1B9-FAABCBD30D19}"/>
              </a:ext>
            </a:extLst>
          </p:cNvPr>
          <p:cNvSpPr txBox="1"/>
          <p:nvPr/>
        </p:nvSpPr>
        <p:spPr>
          <a:xfrm>
            <a:off x="4636684" y="4222761"/>
            <a:ext cx="4890953" cy="52322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pPr algn="l"/>
            <a:r>
              <a:rPr lang="en-GB" sz="2800" b="1" dirty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Analytics &amp; Communication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13BAC1-EF11-1F1F-B39E-DE4A2CB49A4F}"/>
              </a:ext>
            </a:extLst>
          </p:cNvPr>
          <p:cNvSpPr txBox="1"/>
          <p:nvPr/>
        </p:nvSpPr>
        <p:spPr>
          <a:xfrm>
            <a:off x="4636685" y="5319995"/>
            <a:ext cx="3940630" cy="523220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pPr algn="l"/>
            <a:r>
              <a:rPr lang="en-GB" sz="2800" b="1" dirty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Collaborative Working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2CD483A-DD2E-09DD-60A7-8F230F709016}"/>
              </a:ext>
            </a:extLst>
          </p:cNvPr>
          <p:cNvSpPr/>
          <p:nvPr/>
        </p:nvSpPr>
        <p:spPr>
          <a:xfrm>
            <a:off x="3849979" y="2245345"/>
            <a:ext cx="258054" cy="2580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D67CC88-9840-E501-9672-6FF4A840E752}"/>
              </a:ext>
            </a:extLst>
          </p:cNvPr>
          <p:cNvSpPr/>
          <p:nvPr/>
        </p:nvSpPr>
        <p:spPr>
          <a:xfrm>
            <a:off x="3839848" y="3299973"/>
            <a:ext cx="258054" cy="2580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88299EC-95ED-EB9D-CD5C-0F6DD72F59C4}"/>
              </a:ext>
            </a:extLst>
          </p:cNvPr>
          <p:cNvSpPr/>
          <p:nvPr/>
        </p:nvSpPr>
        <p:spPr>
          <a:xfrm>
            <a:off x="3849979" y="5452578"/>
            <a:ext cx="258054" cy="2580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CE97981-B4D2-29C9-33CF-EA07B8C6EEC1}"/>
              </a:ext>
            </a:extLst>
          </p:cNvPr>
          <p:cNvSpPr/>
          <p:nvPr/>
        </p:nvSpPr>
        <p:spPr>
          <a:xfrm>
            <a:off x="3839848" y="4355344"/>
            <a:ext cx="258054" cy="2580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F1350715-0A1D-C499-8A2B-CDB68EFDD0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24885" y="3086100"/>
            <a:ext cx="685800" cy="685800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EC7012EC-95A8-E386-495C-408E348D96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39604" y="2030729"/>
            <a:ext cx="856362" cy="685800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A2239009-AFA7-F976-D035-37B3340479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24885" y="4062080"/>
            <a:ext cx="685800" cy="685800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BF1C9568-02C7-6E84-3EF6-0A185703AB0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358851" y="5238705"/>
            <a:ext cx="817868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213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51C22A-F674-C566-5C7C-5E8EB8DC8795}"/>
              </a:ext>
            </a:extLst>
          </p:cNvPr>
          <p:cNvSpPr txBox="1"/>
          <p:nvPr/>
        </p:nvSpPr>
        <p:spPr>
          <a:xfrm>
            <a:off x="293914" y="341625"/>
            <a:ext cx="9535886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To enable &amp; champion Caribbean data sharing / re-use</a:t>
            </a:r>
          </a:p>
        </p:txBody>
      </p:sp>
    </p:spTree>
    <p:extLst>
      <p:ext uri="{BB962C8B-B14F-4D97-AF65-F5344CB8AC3E}">
        <p14:creationId xmlns:p14="http://schemas.microsoft.com/office/powerpoint/2010/main" val="2760763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51C22A-F674-C566-5C7C-5E8EB8DC8795}"/>
              </a:ext>
            </a:extLst>
          </p:cNvPr>
          <p:cNvSpPr txBox="1"/>
          <p:nvPr/>
        </p:nvSpPr>
        <p:spPr>
          <a:xfrm>
            <a:off x="293914" y="341625"/>
            <a:ext cx="9535886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To enable &amp; champion Caribbean data sharing / re-use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D0BBDE-4070-63B3-8C02-3B4EFE86B54F}"/>
              </a:ext>
            </a:extLst>
          </p:cNvPr>
          <p:cNvSpPr txBox="1"/>
          <p:nvPr/>
        </p:nvSpPr>
        <p:spPr>
          <a:xfrm>
            <a:off x="293914" y="1087651"/>
            <a:ext cx="4125686" cy="46166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>
                <a:latin typeface="Calibri Light" panose="020F0302020204030204" pitchFamily="34" charset="0"/>
                <a:cs typeface="Calibri Light" panose="020F0302020204030204" pitchFamily="34" charset="0"/>
              </a:rPr>
              <a:t>We aim to do this by</a:t>
            </a:r>
            <a:endParaRPr lang="en-US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4C2F9A-82CB-9A00-3ADD-EA3D73290408}"/>
              </a:ext>
            </a:extLst>
          </p:cNvPr>
          <p:cNvSpPr txBox="1"/>
          <p:nvPr/>
        </p:nvSpPr>
        <p:spPr>
          <a:xfrm>
            <a:off x="386442" y="1549316"/>
            <a:ext cx="394063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Building</a:t>
            </a:r>
          </a:p>
          <a:p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Infrastructure</a:t>
            </a:r>
            <a:endParaRPr lang="en-US" dirty="0">
              <a:solidFill>
                <a:schemeClr val="bg1">
                  <a:lumMod val="9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9CE4595-CDC5-126B-7942-97941C0A98A4}"/>
              </a:ext>
            </a:extLst>
          </p:cNvPr>
          <p:cNvCxnSpPr>
            <a:cxnSpLocks/>
          </p:cNvCxnSpPr>
          <p:nvPr/>
        </p:nvCxnSpPr>
        <p:spPr>
          <a:xfrm>
            <a:off x="4327071" y="1940698"/>
            <a:ext cx="702129" cy="0"/>
          </a:xfrm>
          <a:prstGeom prst="straightConnector1">
            <a:avLst/>
          </a:prstGeom>
          <a:ln w="63500">
            <a:solidFill>
              <a:schemeClr val="accent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>
            <a:extLst>
              <a:ext uri="{FF2B5EF4-FFF2-40B4-BE49-F238E27FC236}">
                <a16:creationId xmlns:a16="http://schemas.microsoft.com/office/drawing/2014/main" id="{E1D27224-445E-F961-2D45-C8671FA0E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28492" y="1597798"/>
            <a:ext cx="856362" cy="68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D1C4FE-9ABF-C68F-1B85-CC432895CA50}"/>
              </a:ext>
            </a:extLst>
          </p:cNvPr>
          <p:cNvSpPr txBox="1"/>
          <p:nvPr/>
        </p:nvSpPr>
        <p:spPr>
          <a:xfrm>
            <a:off x="6207147" y="1549316"/>
            <a:ext cx="4775813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Online software • Data Entry • </a:t>
            </a:r>
            <a:b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Sharing</a:t>
            </a:r>
          </a:p>
        </p:txBody>
      </p:sp>
    </p:spTree>
    <p:extLst>
      <p:ext uri="{BB962C8B-B14F-4D97-AF65-F5344CB8AC3E}">
        <p14:creationId xmlns:p14="http://schemas.microsoft.com/office/powerpoint/2010/main" val="2038736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51C22A-F674-C566-5C7C-5E8EB8DC8795}"/>
              </a:ext>
            </a:extLst>
          </p:cNvPr>
          <p:cNvSpPr txBox="1"/>
          <p:nvPr/>
        </p:nvSpPr>
        <p:spPr>
          <a:xfrm>
            <a:off x="293914" y="341625"/>
            <a:ext cx="9535886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To enable &amp; champion Caribbean data sharing / re-use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D0BBDE-4070-63B3-8C02-3B4EFE86B54F}"/>
              </a:ext>
            </a:extLst>
          </p:cNvPr>
          <p:cNvSpPr txBox="1"/>
          <p:nvPr/>
        </p:nvSpPr>
        <p:spPr>
          <a:xfrm>
            <a:off x="293914" y="1087651"/>
            <a:ext cx="4125686" cy="46166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>
                <a:latin typeface="Calibri Light" panose="020F0302020204030204" pitchFamily="34" charset="0"/>
                <a:cs typeface="Calibri Light" panose="020F0302020204030204" pitchFamily="34" charset="0"/>
              </a:rPr>
              <a:t>We aim to do this by</a:t>
            </a:r>
            <a:endParaRPr lang="en-US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4C2F9A-82CB-9A00-3ADD-EA3D73290408}"/>
              </a:ext>
            </a:extLst>
          </p:cNvPr>
          <p:cNvSpPr txBox="1"/>
          <p:nvPr/>
        </p:nvSpPr>
        <p:spPr>
          <a:xfrm>
            <a:off x="386442" y="1549316"/>
            <a:ext cx="394063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Building</a:t>
            </a:r>
          </a:p>
          <a:p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Infrastructure</a:t>
            </a:r>
            <a:endParaRPr lang="en-US" dirty="0">
              <a:solidFill>
                <a:schemeClr val="bg1">
                  <a:lumMod val="9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C78D0B-73EA-4123-17DA-BC0281B59EA3}"/>
              </a:ext>
            </a:extLst>
          </p:cNvPr>
          <p:cNvSpPr txBox="1"/>
          <p:nvPr/>
        </p:nvSpPr>
        <p:spPr>
          <a:xfrm>
            <a:off x="6207147" y="1549316"/>
            <a:ext cx="4775813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Online software • Data Entry • </a:t>
            </a:r>
            <a:b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Sharing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9CE4595-CDC5-126B-7942-97941C0A98A4}"/>
              </a:ext>
            </a:extLst>
          </p:cNvPr>
          <p:cNvCxnSpPr>
            <a:cxnSpLocks/>
          </p:cNvCxnSpPr>
          <p:nvPr/>
        </p:nvCxnSpPr>
        <p:spPr>
          <a:xfrm>
            <a:off x="4327071" y="1940698"/>
            <a:ext cx="702129" cy="0"/>
          </a:xfrm>
          <a:prstGeom prst="straightConnector1">
            <a:avLst/>
          </a:prstGeom>
          <a:ln w="63500">
            <a:solidFill>
              <a:schemeClr val="accent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>
            <a:extLst>
              <a:ext uri="{FF2B5EF4-FFF2-40B4-BE49-F238E27FC236}">
                <a16:creationId xmlns:a16="http://schemas.microsoft.com/office/drawing/2014/main" id="{96F688B5-486F-575C-9CE6-054573A9E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28492" y="1597798"/>
            <a:ext cx="856362" cy="6858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00EC1F8-F64A-7919-2299-D0D33E6A754B}"/>
              </a:ext>
            </a:extLst>
          </p:cNvPr>
          <p:cNvSpPr txBox="1"/>
          <p:nvPr/>
        </p:nvSpPr>
        <p:spPr>
          <a:xfrm>
            <a:off x="386442" y="2563614"/>
            <a:ext cx="394063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Developing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b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 and guidelines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436F8FC-9EA3-5971-78F2-488B5C0CD2D4}"/>
              </a:ext>
            </a:extLst>
          </p:cNvPr>
          <p:cNvCxnSpPr>
            <a:cxnSpLocks/>
          </p:cNvCxnSpPr>
          <p:nvPr/>
        </p:nvCxnSpPr>
        <p:spPr>
          <a:xfrm>
            <a:off x="4327071" y="2910652"/>
            <a:ext cx="683079" cy="0"/>
          </a:xfrm>
          <a:prstGeom prst="straightConnector1">
            <a:avLst/>
          </a:prstGeom>
          <a:ln w="63500">
            <a:solidFill>
              <a:schemeClr val="accent1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>
            <a:extLst>
              <a:ext uri="{FF2B5EF4-FFF2-40B4-BE49-F238E27FC236}">
                <a16:creationId xmlns:a16="http://schemas.microsoft.com/office/drawing/2014/main" id="{85EE226C-5BF7-2C89-7306-CA4997E0A6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99053" y="2642173"/>
            <a:ext cx="685800" cy="6858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53C7860-09F8-C626-D602-81426FF908F8}"/>
              </a:ext>
            </a:extLst>
          </p:cNvPr>
          <p:cNvSpPr txBox="1"/>
          <p:nvPr/>
        </p:nvSpPr>
        <p:spPr>
          <a:xfrm>
            <a:off x="6207147" y="2563614"/>
            <a:ext cx="4775813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Workshops • Online learning • </a:t>
            </a:r>
            <a:b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Longer-term mentoring</a:t>
            </a:r>
          </a:p>
        </p:txBody>
      </p:sp>
    </p:spTree>
    <p:extLst>
      <p:ext uri="{BB962C8B-B14F-4D97-AF65-F5344CB8AC3E}">
        <p14:creationId xmlns:p14="http://schemas.microsoft.com/office/powerpoint/2010/main" val="27736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6467E785D96C4EB65E07D3B88BCC68" ma:contentTypeVersion="2" ma:contentTypeDescription="Create a new document." ma:contentTypeScope="" ma:versionID="9c1415480969ce22b1fc67bc776360d1">
  <xsd:schema xmlns:xsd="http://www.w3.org/2001/XMLSchema" xmlns:xs="http://www.w3.org/2001/XMLSchema" xmlns:p="http://schemas.microsoft.com/office/2006/metadata/properties" xmlns:ns2="4c833b07-b359-4a9f-9ec8-f475de5e730d" targetNamespace="http://schemas.microsoft.com/office/2006/metadata/properties" ma:root="true" ma:fieldsID="cec598e61ca1c0a1f4be30224afd4db0" ns2:_="">
    <xsd:import namespace="4c833b07-b359-4a9f-9ec8-f475de5e7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833b07-b359-4a9f-9ec8-f475de5e73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240910-8112-4761-852C-E84DC4CBE28E}">
  <ds:schemaRefs>
    <ds:schemaRef ds:uri="4c833b07-b359-4a9f-9ec8-f475de5e730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0398F64-4B98-4539-B0CF-812D202606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F13299-92AB-43C8-9EDC-FA87AB3E8124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4c833b07-b359-4a9f-9ec8-f475de5e730d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807</Words>
  <Application>Microsoft Office PowerPoint</Application>
  <PresentationFormat>Widescreen</PresentationFormat>
  <Paragraphs>184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  </vt:lpstr>
      <vt:lpstr>  Regional Public Goods Initiative: CaribData-Caribbean Data-Driven Resilience   </vt:lpstr>
      <vt:lpstr> Components &amp; Budget  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  <vt:lpstr>PowerPoint Presentation</vt:lpstr>
      <vt:lpstr>  </vt:lpstr>
      <vt:lpstr>  </vt:lpstr>
      <vt:lpstr>  </vt:lpstr>
      <vt:lpstr>  </vt:lpstr>
      <vt:lpstr>  </vt:lpstr>
      <vt:lpstr>  </vt:lpstr>
      <vt:lpstr>  </vt:lpstr>
    </vt:vector>
  </TitlesOfParts>
  <Company>Inter-American Development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 Marco Vasquez</dc:creator>
  <cp:lastModifiedBy>HAMBLETON, Ian R</cp:lastModifiedBy>
  <cp:revision>3</cp:revision>
  <dcterms:created xsi:type="dcterms:W3CDTF">2022-09-29T16:39:54Z</dcterms:created>
  <dcterms:modified xsi:type="dcterms:W3CDTF">2025-07-31T05:10:35Z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0x010100F66467E785D96C4EB65E07D3B88BCC68</vt:lpwstr>
  </property>
</Properties>
</file>