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4" r:id="rId3"/>
    <p:sldId id="265" r:id="rId4"/>
    <p:sldId id="266" r:id="rId5"/>
    <p:sldId id="268" r:id="rId6"/>
    <p:sldId id="267" r:id="rId7"/>
    <p:sldId id="257" r:id="rId8"/>
    <p:sldId id="258" r:id="rId9"/>
    <p:sldId id="259" r:id="rId10"/>
    <p:sldId id="260" r:id="rId11"/>
    <p:sldId id="261"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68ACEF4-57E9-7AC0-2305-776C72609D30}" name="JEYASEELAN, Selvi" initials="JS" userId="JEYASEELAN, Selvi"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CABE7"/>
    <a:srgbClr val="E2CF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13" autoAdjust="0"/>
    <p:restoredTop sz="96400" autoAdjust="0"/>
  </p:normalViewPr>
  <p:slideViewPr>
    <p:cSldViewPr snapToGrid="0">
      <p:cViewPr>
        <p:scale>
          <a:sx n="75" d="100"/>
          <a:sy n="75" d="100"/>
        </p:scale>
        <p:origin x="2232" y="966"/>
      </p:cViewPr>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BCA71F-A113-48C3-8154-F61D0F31D39F}" type="datetimeFigureOut">
              <a:rPr lang="en-US" smtClean="0"/>
              <a:t>4/14/2022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D99C15-DBDB-4179-83B2-958C68F96DF3}" type="slidenum">
              <a:rPr lang="en-US" smtClean="0"/>
              <a:t>‹#›</a:t>
            </a:fld>
            <a:endParaRPr lang="en-US"/>
          </a:p>
        </p:txBody>
      </p:sp>
    </p:spTree>
    <p:extLst>
      <p:ext uri="{BB962C8B-B14F-4D97-AF65-F5344CB8AC3E}">
        <p14:creationId xmlns:p14="http://schemas.microsoft.com/office/powerpoint/2010/main" val="1371136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D4D4D4"/>
                </a:solidFill>
                <a:effectLst/>
                <a:latin typeface="Consolas" panose="020B0609020204030204" pitchFamily="49" charset="0"/>
              </a:rPr>
              <a:t>The global data and analytics environment is evolving rapidly </a:t>
            </a:r>
          </a:p>
          <a:p>
            <a:r>
              <a:rPr lang="en-GB" b="0" dirty="0">
                <a:solidFill>
                  <a:srgbClr val="D4D4D4"/>
                </a:solidFill>
                <a:effectLst/>
                <a:latin typeface="Consolas" panose="020B0609020204030204" pitchFamily="49" charset="0"/>
              </a:rPr>
              <a:t>Most dramatic outcome of the digital revolution is the amount of data that is now collected and analysed. </a:t>
            </a:r>
          </a:p>
          <a:p>
            <a:pPr marL="171450" indent="-171450">
              <a:buFont typeface="Arial" panose="020B0604020202020204" pitchFamily="34" charset="0"/>
              <a:buChar char="•"/>
            </a:pPr>
            <a:r>
              <a:rPr lang="en-GB" b="0" dirty="0">
                <a:solidFill>
                  <a:srgbClr val="D4D4D4"/>
                </a:solidFill>
                <a:effectLst/>
                <a:latin typeface="Consolas" panose="020B0609020204030204" pitchFamily="49" charset="0"/>
              </a:rPr>
              <a:t>In 2010, the world generated about 2 zettabytes (ZB) of digital information. A zettabyte has 21 zeros. If we put that data onto 1 GB thumb drives laid end to end, they would stretch across 184 million football fields. 22 million km. Or round the world 500 times.</a:t>
            </a:r>
          </a:p>
          <a:p>
            <a:pPr marL="171450" indent="-171450">
              <a:buFont typeface="Arial" panose="020B0604020202020204" pitchFamily="34" charset="0"/>
              <a:buChar char="•"/>
            </a:pPr>
            <a:r>
              <a:rPr lang="en-GB" b="0" dirty="0">
                <a:solidFill>
                  <a:srgbClr val="D4D4D4"/>
                </a:solidFill>
                <a:effectLst/>
                <a:latin typeface="Consolas" panose="020B0609020204030204" pitchFamily="49" charset="0"/>
              </a:rPr>
              <a:t>This expected to rise to 150ZB in 2024. </a:t>
            </a:r>
          </a:p>
          <a:p>
            <a:endParaRPr lang="en-GB" b="0" dirty="0">
              <a:solidFill>
                <a:srgbClr val="D4D4D4"/>
              </a:solidFill>
              <a:effectLst/>
              <a:latin typeface="Consolas" panose="020B0609020204030204" pitchFamily="49" charset="0"/>
            </a:endParaRPr>
          </a:p>
          <a:p>
            <a:r>
              <a:rPr lang="en-GB" b="0" dirty="0">
                <a:solidFill>
                  <a:srgbClr val="D4D4D4"/>
                </a:solidFill>
                <a:effectLst/>
                <a:latin typeface="Consolas" panose="020B0609020204030204" pitchFamily="49" charset="0"/>
              </a:rPr>
              <a:t>This data growth is profound — and its consequences pervade our lives. </a:t>
            </a:r>
          </a:p>
          <a:p>
            <a:r>
              <a:rPr lang="en-GB" b="0" dirty="0">
                <a:solidFill>
                  <a:srgbClr val="D4D4D4"/>
                </a:solidFill>
                <a:effectLst/>
                <a:latin typeface="Consolas" panose="020B0609020204030204" pitchFamily="49" charset="0"/>
              </a:rPr>
              <a:t>Big data, the datasphere, datafication - all recent terms coined to describe the data explosion - hint at this new pervasiveness, and social consequences such as data privacy and the ethics of machine-driven decision-making, are recent but fundamental concerns. </a:t>
            </a:r>
          </a:p>
          <a:p>
            <a:endParaRPr lang="en-GB" b="0" dirty="0">
              <a:solidFill>
                <a:srgbClr val="D4D4D4"/>
              </a:solidFill>
              <a:effectLst/>
              <a:latin typeface="Consolas" panose="020B0609020204030204" pitchFamily="49" charset="0"/>
            </a:endParaRPr>
          </a:p>
          <a:p>
            <a:r>
              <a:rPr lang="en-GB" b="0" dirty="0">
                <a:solidFill>
                  <a:srgbClr val="D4D4D4"/>
                </a:solidFill>
                <a:effectLst/>
                <a:latin typeface="Consolas" panose="020B0609020204030204" pitchFamily="49" charset="0"/>
              </a:rPr>
              <a:t>Nevertheless, data –along with methods for making sense of the data we collect – has become a central component of most economic and developmental activity. </a:t>
            </a:r>
          </a:p>
          <a:p>
            <a:endParaRPr lang="en-US" dirty="0"/>
          </a:p>
        </p:txBody>
      </p:sp>
      <p:sp>
        <p:nvSpPr>
          <p:cNvPr id="4" name="Slide Number Placeholder 3"/>
          <p:cNvSpPr>
            <a:spLocks noGrp="1"/>
          </p:cNvSpPr>
          <p:nvPr>
            <p:ph type="sldNum" sz="quarter" idx="5"/>
          </p:nvPr>
        </p:nvSpPr>
        <p:spPr/>
        <p:txBody>
          <a:bodyPr/>
          <a:lstStyle/>
          <a:p>
            <a:fld id="{B8D99C15-DBDB-4179-83B2-958C68F96DF3}" type="slidenum">
              <a:rPr lang="en-US" smtClean="0"/>
              <a:t>1</a:t>
            </a:fld>
            <a:endParaRPr lang="en-US"/>
          </a:p>
        </p:txBody>
      </p:sp>
    </p:spTree>
    <p:extLst>
      <p:ext uri="{BB962C8B-B14F-4D97-AF65-F5344CB8AC3E}">
        <p14:creationId xmlns:p14="http://schemas.microsoft.com/office/powerpoint/2010/main" val="2705729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data collection infrastructure is operational and supports over 250 projects and A </a:t>
            </a:r>
            <a:r>
              <a:rPr lang="en-US" dirty="0" err="1"/>
              <a:t>REDCap</a:t>
            </a:r>
            <a:r>
              <a:rPr lang="en-US" dirty="0"/>
              <a:t> training course is available online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Best practice guidelines are underway and progress will be accelerated as part of the regional good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we mentioned before analytics will produce data stories and new insights in to areas for strengthening and gender equity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part of the project a virtual </a:t>
            </a:r>
            <a:r>
              <a:rPr lang="en-US" dirty="0" err="1"/>
              <a:t>centre</a:t>
            </a:r>
            <a:r>
              <a:rPr lang="en-US" dirty="0"/>
              <a:t> is planned to coordinate governance and oversight</a:t>
            </a:r>
          </a:p>
          <a:p>
            <a:endParaRPr lang="en-US" dirty="0"/>
          </a:p>
        </p:txBody>
      </p:sp>
      <p:sp>
        <p:nvSpPr>
          <p:cNvPr id="4" name="Slide Number Placeholder 3"/>
          <p:cNvSpPr>
            <a:spLocks noGrp="1"/>
          </p:cNvSpPr>
          <p:nvPr>
            <p:ph type="sldNum" sz="quarter" idx="5"/>
          </p:nvPr>
        </p:nvSpPr>
        <p:spPr/>
        <p:txBody>
          <a:bodyPr/>
          <a:lstStyle/>
          <a:p>
            <a:fld id="{B8D99C15-DBDB-4179-83B2-958C68F96DF3}" type="slidenum">
              <a:rPr lang="en-US" smtClean="0"/>
              <a:t>10</a:t>
            </a:fld>
            <a:endParaRPr lang="en-US"/>
          </a:p>
        </p:txBody>
      </p:sp>
    </p:spTree>
    <p:extLst>
      <p:ext uri="{BB962C8B-B14F-4D97-AF65-F5344CB8AC3E}">
        <p14:creationId xmlns:p14="http://schemas.microsoft.com/office/powerpoint/2010/main" val="23718485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D99C15-DBDB-4179-83B2-958C68F96DF3}" type="slidenum">
              <a:rPr lang="en-US" smtClean="0"/>
              <a:t>11</a:t>
            </a:fld>
            <a:endParaRPr lang="en-US"/>
          </a:p>
        </p:txBody>
      </p:sp>
    </p:spTree>
    <p:extLst>
      <p:ext uri="{BB962C8B-B14F-4D97-AF65-F5344CB8AC3E}">
        <p14:creationId xmlns:p14="http://schemas.microsoft.com/office/powerpoint/2010/main" val="582788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D99C15-DBDB-4179-83B2-958C68F96DF3}" type="slidenum">
              <a:rPr lang="en-US" smtClean="0"/>
              <a:t>12</a:t>
            </a:fld>
            <a:endParaRPr lang="en-US"/>
          </a:p>
        </p:txBody>
      </p:sp>
    </p:spTree>
    <p:extLst>
      <p:ext uri="{BB962C8B-B14F-4D97-AF65-F5344CB8AC3E}">
        <p14:creationId xmlns:p14="http://schemas.microsoft.com/office/powerpoint/2010/main" val="1121421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D4D4D4"/>
                </a:solidFill>
                <a:effectLst/>
                <a:latin typeface="Consolas" panose="020B0609020204030204" pitchFamily="49" charset="0"/>
              </a:rPr>
              <a:t>Data Handling in this fast-moving field is increasingly complex </a:t>
            </a:r>
          </a:p>
          <a:p>
            <a:r>
              <a:rPr lang="en-GB" b="0" dirty="0">
                <a:solidFill>
                  <a:srgbClr val="D4D4D4"/>
                </a:solidFill>
                <a:effectLst/>
                <a:latin typeface="Consolas" panose="020B0609020204030204" pitchFamily="49" charset="0"/>
              </a:rPr>
              <a:t>The handling of data used to be a simple affair. Collect it, clean it, use it, store it. </a:t>
            </a:r>
          </a:p>
          <a:p>
            <a:r>
              <a:rPr lang="en-GB" b="0" dirty="0">
                <a:solidFill>
                  <a:srgbClr val="D4D4D4"/>
                </a:solidFill>
                <a:effectLst/>
                <a:latin typeface="Consolas" panose="020B0609020204030204" pitchFamily="49" charset="0"/>
              </a:rPr>
              <a:t>The move towards handling ‘big data’ – large volumes and varieties of data, collected quickly – has increased the complexity of data handling. </a:t>
            </a:r>
          </a:p>
          <a:p>
            <a:r>
              <a:rPr lang="en-GB" b="0" dirty="0">
                <a:solidFill>
                  <a:srgbClr val="D4D4D4"/>
                </a:solidFill>
                <a:effectLst/>
                <a:latin typeface="Consolas" panose="020B0609020204030204" pitchFamily="49" charset="0"/>
              </a:rPr>
              <a:t>Globally, data collection is mostly online and often automated, and the associated data cleaning requires an understanding of subject matter and the ability to build algorithms using specialist computing software. Regionally, this hasn’t always been the case and COVID-19 highlighted the need for wider use of EDC</a:t>
            </a:r>
          </a:p>
          <a:p>
            <a:r>
              <a:rPr lang="en-GB" b="0" dirty="0">
                <a:solidFill>
                  <a:srgbClr val="D4D4D4"/>
                </a:solidFill>
                <a:effectLst/>
                <a:latin typeface="Consolas" panose="020B0609020204030204" pitchFamily="49" charset="0"/>
              </a:rPr>
              <a:t>Moreover, data handling infrastructures must conform to fast-changing regulatory environments, which dictate (among other things) minimal standards of security and participant confidentiality. </a:t>
            </a:r>
          </a:p>
          <a:p>
            <a:r>
              <a:rPr lang="en-GB" b="0" dirty="0">
                <a:solidFill>
                  <a:srgbClr val="D4D4D4"/>
                </a:solidFill>
                <a:effectLst/>
                <a:latin typeface="Consolas" panose="020B0609020204030204" pitchFamily="49" charset="0"/>
              </a:rPr>
              <a:t>The current regulatory gold standard is the General Data Protection Regulation from the European Union, and countries across the Caribbean are updating their Data Protection Laws.</a:t>
            </a:r>
          </a:p>
          <a:p>
            <a:br>
              <a:rPr lang="en-GB" b="0" dirty="0">
                <a:solidFill>
                  <a:srgbClr val="D4D4D4"/>
                </a:solidFill>
                <a:effectLst/>
                <a:latin typeface="Consolas" panose="020B0609020204030204" pitchFamily="49" charset="0"/>
              </a:rPr>
            </a:br>
            <a:endParaRPr lang="en-US" dirty="0"/>
          </a:p>
        </p:txBody>
      </p:sp>
      <p:sp>
        <p:nvSpPr>
          <p:cNvPr id="4" name="Slide Number Placeholder 3"/>
          <p:cNvSpPr>
            <a:spLocks noGrp="1"/>
          </p:cNvSpPr>
          <p:nvPr>
            <p:ph type="sldNum" sz="quarter" idx="5"/>
          </p:nvPr>
        </p:nvSpPr>
        <p:spPr/>
        <p:txBody>
          <a:bodyPr/>
          <a:lstStyle/>
          <a:p>
            <a:fld id="{B8D99C15-DBDB-4179-83B2-958C68F96DF3}" type="slidenum">
              <a:rPr lang="en-US" smtClean="0"/>
              <a:t>2</a:t>
            </a:fld>
            <a:endParaRPr lang="en-US"/>
          </a:p>
        </p:txBody>
      </p:sp>
    </p:spTree>
    <p:extLst>
      <p:ext uri="{BB962C8B-B14F-4D97-AF65-F5344CB8AC3E}">
        <p14:creationId xmlns:p14="http://schemas.microsoft.com/office/powerpoint/2010/main" val="1807798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D4D4D4"/>
                </a:solidFill>
                <a:effectLst/>
                <a:latin typeface="Consolas" panose="020B0609020204030204" pitchFamily="49" charset="0"/>
              </a:rPr>
              <a:t>Data without best-practice data handling is regularly unusable </a:t>
            </a:r>
          </a:p>
          <a:p>
            <a:r>
              <a:rPr lang="en-GB" b="0" dirty="0">
                <a:solidFill>
                  <a:srgbClr val="D4D4D4"/>
                </a:solidFill>
                <a:effectLst/>
                <a:latin typeface="Consolas" panose="020B0609020204030204" pitchFamily="49" charset="0"/>
              </a:rPr>
              <a:t>In biomedical research - which costs the world almost one quarter of a trillion dollars every year – it has been estimated that 85 percent of research funding is avoidably wasted. </a:t>
            </a:r>
          </a:p>
          <a:p>
            <a:r>
              <a:rPr lang="en-GB" b="0" dirty="0">
                <a:solidFill>
                  <a:srgbClr val="D4D4D4"/>
                </a:solidFill>
                <a:effectLst/>
                <a:latin typeface="Consolas" panose="020B0609020204030204" pitchFamily="49" charset="0"/>
              </a:rPr>
              <a:t>Part of this wastage is due to inadequate data handling, and subsequent international recommendations included the need for improved data handling expertise and data handling infrastructures. </a:t>
            </a:r>
          </a:p>
          <a:p>
            <a:endParaRPr lang="en-GB" b="0" dirty="0">
              <a:solidFill>
                <a:srgbClr val="D4D4D4"/>
              </a:solidFill>
              <a:effectLst/>
              <a:latin typeface="Consolas" panose="020B0609020204030204" pitchFamily="49" charset="0"/>
            </a:endParaRPr>
          </a:p>
          <a:p>
            <a:r>
              <a:rPr lang="en-GB" b="0" dirty="0">
                <a:solidFill>
                  <a:srgbClr val="D4D4D4"/>
                </a:solidFill>
                <a:effectLst/>
                <a:latin typeface="Consolas" panose="020B0609020204030204" pitchFamily="49" charset="0"/>
              </a:rPr>
              <a:t>Data wastage remains pervasive in organisations worldwide. </a:t>
            </a:r>
          </a:p>
          <a:p>
            <a:r>
              <a:rPr lang="en-GB" b="0" dirty="0">
                <a:solidFill>
                  <a:srgbClr val="D4D4D4"/>
                </a:solidFill>
                <a:effectLst/>
                <a:latin typeface="Consolas" panose="020B0609020204030204" pitchFamily="49" charset="0"/>
              </a:rPr>
              <a:t>For data to be useful in the long term it must be accurate, and the methods used for its collection and preparation must be well documented and easily available. </a:t>
            </a:r>
          </a:p>
          <a:p>
            <a:r>
              <a:rPr lang="en-GB" b="0" dirty="0">
                <a:solidFill>
                  <a:srgbClr val="D4D4D4"/>
                </a:solidFill>
                <a:effectLst/>
                <a:latin typeface="Consolas" panose="020B0609020204030204" pitchFamily="49" charset="0"/>
              </a:rPr>
              <a:t>Data that does not meet these basic criteria is regularly stored at institutions worldwide, resulting in ‘data graveyards’ that use resources that might be better spent elsewhere. </a:t>
            </a:r>
          </a:p>
          <a:p>
            <a:r>
              <a:rPr lang="en-GB" b="0" dirty="0">
                <a:solidFill>
                  <a:srgbClr val="D4D4D4"/>
                </a:solidFill>
                <a:effectLst/>
                <a:latin typeface="Consolas" panose="020B0609020204030204" pitchFamily="49" charset="0"/>
              </a:rPr>
              <a:t>And without access to centralised data infrastructures, even high-quality data is regularly lost when individuals resort to data storage on personal machines – a common situation that has become known as ‘DUDs’ (Data-centres Under Desks).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solidFill>
                  <a:srgbClr val="D4D4D4"/>
                </a:solidFill>
                <a:effectLst/>
                <a:latin typeface="Consolas" panose="020B0609020204030204" pitchFamily="49" charset="0"/>
              </a:rPr>
              <a:t>A recent report by Open Data Watch has suggested that linking NSO data with data from Ministries (which often house data in DUDs) to improve the availability of data for indicators</a:t>
            </a:r>
          </a:p>
          <a:p>
            <a:endParaRPr lang="en-US" dirty="0"/>
          </a:p>
        </p:txBody>
      </p:sp>
      <p:sp>
        <p:nvSpPr>
          <p:cNvPr id="4" name="Slide Number Placeholder 3"/>
          <p:cNvSpPr>
            <a:spLocks noGrp="1"/>
          </p:cNvSpPr>
          <p:nvPr>
            <p:ph type="sldNum" sz="quarter" idx="5"/>
          </p:nvPr>
        </p:nvSpPr>
        <p:spPr/>
        <p:txBody>
          <a:bodyPr/>
          <a:lstStyle/>
          <a:p>
            <a:fld id="{B8D99C15-DBDB-4179-83B2-958C68F96DF3}" type="slidenum">
              <a:rPr lang="en-US" smtClean="0"/>
              <a:t>3</a:t>
            </a:fld>
            <a:endParaRPr lang="en-US"/>
          </a:p>
        </p:txBody>
      </p:sp>
    </p:spTree>
    <p:extLst>
      <p:ext uri="{BB962C8B-B14F-4D97-AF65-F5344CB8AC3E}">
        <p14:creationId xmlns:p14="http://schemas.microsoft.com/office/powerpoint/2010/main" val="2509594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D4D4D4"/>
                </a:solidFill>
                <a:effectLst/>
                <a:latin typeface="Consolas" panose="020B0609020204030204" pitchFamily="49" charset="0"/>
              </a:rPr>
              <a:t>Data availability and accessibility in the Eastern Caribbean is limited </a:t>
            </a:r>
          </a:p>
          <a:p>
            <a:r>
              <a:rPr lang="en-GB" b="0" dirty="0">
                <a:solidFill>
                  <a:srgbClr val="D4D4D4"/>
                </a:solidFill>
                <a:effectLst/>
                <a:latin typeface="Consolas" panose="020B0609020204030204" pitchFamily="49" charset="0"/>
              </a:rPr>
              <a:t>In 2015, the Global Open Data Index reviewed the extent of data availability globally and reported that the best performing country was Taiwan with an open data score of 78 percent. </a:t>
            </a:r>
          </a:p>
          <a:p>
            <a:r>
              <a:rPr lang="en-GB" b="0" dirty="0">
                <a:solidFill>
                  <a:srgbClr val="D4D4D4"/>
                </a:solidFill>
                <a:effectLst/>
                <a:latin typeface="Consolas" panose="020B0609020204030204" pitchFamily="49" charset="0"/>
              </a:rPr>
              <a:t>In the Caribbean the highest performing country was Jamaica (42 percent), and across the Eastern Caribbean scores ranged from 7perc to 27perc. </a:t>
            </a:r>
          </a:p>
          <a:p>
            <a:r>
              <a:rPr lang="en-GB" b="0" dirty="0">
                <a:solidFill>
                  <a:srgbClr val="D4D4D4"/>
                </a:solidFill>
                <a:effectLst/>
                <a:latin typeface="Consolas" panose="020B0609020204030204" pitchFamily="49" charset="0"/>
              </a:rPr>
              <a:t>Reporting by donor/technical assistance organisations regularly highlight this lack of regional data. </a:t>
            </a:r>
          </a:p>
          <a:p>
            <a:r>
              <a:rPr lang="en-GB" b="0" dirty="0">
                <a:solidFill>
                  <a:srgbClr val="D4D4D4"/>
                </a:solidFill>
                <a:effectLst/>
                <a:latin typeface="Consolas" panose="020B0609020204030204" pitchFamily="49" charset="0"/>
              </a:rPr>
              <a:t>Although many have bemoaned this lack of available regional data, much data is available but not accessible. To improve accessibility, the concept of FAIR data is being quickly adopted – methodology to make data resources Findable, Accessible, Interoperable, and Re-usable. A goal of our proposed RDC is to improve regional data availability, following the FAIR data guidelines. </a:t>
            </a:r>
          </a:p>
          <a:p>
            <a:endParaRPr lang="en-US" dirty="0"/>
          </a:p>
        </p:txBody>
      </p:sp>
      <p:sp>
        <p:nvSpPr>
          <p:cNvPr id="4" name="Slide Number Placeholder 3"/>
          <p:cNvSpPr>
            <a:spLocks noGrp="1"/>
          </p:cNvSpPr>
          <p:nvPr>
            <p:ph type="sldNum" sz="quarter" idx="5"/>
          </p:nvPr>
        </p:nvSpPr>
        <p:spPr/>
        <p:txBody>
          <a:bodyPr/>
          <a:lstStyle/>
          <a:p>
            <a:fld id="{B8D99C15-DBDB-4179-83B2-958C68F96DF3}" type="slidenum">
              <a:rPr lang="en-US" smtClean="0"/>
              <a:t>4</a:t>
            </a:fld>
            <a:endParaRPr lang="en-US"/>
          </a:p>
        </p:txBody>
      </p:sp>
    </p:spTree>
    <p:extLst>
      <p:ext uri="{BB962C8B-B14F-4D97-AF65-F5344CB8AC3E}">
        <p14:creationId xmlns:p14="http://schemas.microsoft.com/office/powerpoint/2010/main" val="3268473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D4D4D4"/>
                </a:solidFill>
                <a:effectLst/>
                <a:latin typeface="Consolas" panose="020B0609020204030204" pitchFamily="49" charset="0"/>
              </a:rPr>
              <a:t>Data availability and accessibility in the Eastern Caribbean is limited </a:t>
            </a:r>
            <a:endParaRPr lang="en-GB" b="0" dirty="0">
              <a:solidFill>
                <a:srgbClr val="D4D4D4"/>
              </a:solidFill>
              <a:effectLst/>
              <a:latin typeface="Consolas" panose="020B0609020204030204" pitchFamily="49" charset="0"/>
            </a:endParaRPr>
          </a:p>
          <a:p>
            <a:endParaRPr lang="en-GB" b="0" dirty="0">
              <a:solidFill>
                <a:srgbClr val="D4D4D4"/>
              </a:solidFill>
              <a:effectLst/>
              <a:latin typeface="Consolas" panose="020B0609020204030204" pitchFamily="49"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solidFill>
                  <a:srgbClr val="D4D4D4"/>
                </a:solidFill>
                <a:effectLst/>
                <a:latin typeface="Consolas" panose="020B0609020204030204" pitchFamily="49" charset="0"/>
              </a:rPr>
              <a:t>This limited regional data impacts the full range of human endeavour, from healthcare and emergency response, to business development and international cooperation. </a:t>
            </a:r>
          </a:p>
          <a:p>
            <a:endParaRPr lang="en-GB" b="0" dirty="0">
              <a:solidFill>
                <a:srgbClr val="D4D4D4"/>
              </a:solidFill>
              <a:effectLst/>
              <a:latin typeface="Consolas" panose="020B0609020204030204" pitchFamily="49" charset="0"/>
            </a:endParaRPr>
          </a:p>
          <a:p>
            <a:r>
              <a:rPr lang="en-GB" b="0" dirty="0">
                <a:solidFill>
                  <a:srgbClr val="D4D4D4"/>
                </a:solidFill>
                <a:effectLst/>
                <a:latin typeface="Consolas" panose="020B0609020204030204" pitchFamily="49" charset="0"/>
              </a:rPr>
              <a:t>The Sustainable Development Goals Tracker reported minimal (and sometimes no) data for CARICOM countries in 2017 for a range of SDG indicators. </a:t>
            </a:r>
          </a:p>
          <a:p>
            <a:endParaRPr lang="en-GB" b="0" dirty="0">
              <a:solidFill>
                <a:srgbClr val="D4D4D4"/>
              </a:solidFill>
              <a:effectLst/>
              <a:latin typeface="Consolas" panose="020B0609020204030204" pitchFamily="49" charset="0"/>
            </a:endParaRPr>
          </a:p>
          <a:p>
            <a:r>
              <a:rPr lang="en-GB" b="0" dirty="0">
                <a:solidFill>
                  <a:srgbClr val="D4D4D4"/>
                </a:solidFill>
                <a:effectLst/>
                <a:latin typeface="Consolas" panose="020B0609020204030204" pitchFamily="49" charset="0"/>
              </a:rPr>
              <a:t>Although many have bemoaned this lack of available regional data, much data is available but not accessible. To improve accessibility, the concept of FAIR data is being quickly adopted – methodology to make data resources Findable, Accessible, Interoperable, and Re-usable. A goal of our proposed Ecosystem is to improve regional data availability, following the FAIR data guidelines. </a:t>
            </a:r>
          </a:p>
          <a:p>
            <a:endParaRPr lang="en-US" dirty="0"/>
          </a:p>
        </p:txBody>
      </p:sp>
      <p:sp>
        <p:nvSpPr>
          <p:cNvPr id="4" name="Slide Number Placeholder 3"/>
          <p:cNvSpPr>
            <a:spLocks noGrp="1"/>
          </p:cNvSpPr>
          <p:nvPr>
            <p:ph type="sldNum" sz="quarter" idx="5"/>
          </p:nvPr>
        </p:nvSpPr>
        <p:spPr/>
        <p:txBody>
          <a:bodyPr/>
          <a:lstStyle/>
          <a:p>
            <a:fld id="{B8D99C15-DBDB-4179-83B2-958C68F96DF3}" type="slidenum">
              <a:rPr lang="en-US" smtClean="0"/>
              <a:t>5</a:t>
            </a:fld>
            <a:endParaRPr lang="en-US"/>
          </a:p>
        </p:txBody>
      </p:sp>
    </p:spTree>
    <p:extLst>
      <p:ext uri="{BB962C8B-B14F-4D97-AF65-F5344CB8AC3E}">
        <p14:creationId xmlns:p14="http://schemas.microsoft.com/office/powerpoint/2010/main" val="609930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D4D4D4"/>
                </a:solidFill>
                <a:effectLst/>
                <a:latin typeface="Consolas" panose="020B0609020204030204" pitchFamily="49" charset="0"/>
              </a:rPr>
              <a:t>Small Island Developing States - the need for data sovereignty </a:t>
            </a:r>
          </a:p>
          <a:p>
            <a:r>
              <a:rPr lang="en-GB" b="0" dirty="0">
                <a:solidFill>
                  <a:srgbClr val="D4D4D4"/>
                </a:solidFill>
                <a:effectLst/>
                <a:latin typeface="Consolas" panose="020B0609020204030204" pitchFamily="49" charset="0"/>
              </a:rPr>
              <a:t>The Caribbean's colonial legacy continues to influence Caribbean contemporary culture. </a:t>
            </a:r>
            <a:r>
              <a:rPr lang="en-GB" b="0" strike="sngStrike" dirty="0">
                <a:solidFill>
                  <a:srgbClr val="D4D4D4"/>
                </a:solidFill>
                <a:effectLst/>
                <a:latin typeface="Consolas" panose="020B0609020204030204" pitchFamily="49" charset="0"/>
              </a:rPr>
              <a:t>Since independence, the regional capacity for deciding its own research agenda has increased dramatically, with the University of the West Indies (UWI) in particular now regularly listed in global rankings of leading Universities.</a:t>
            </a:r>
            <a:r>
              <a:rPr lang="en-GB" b="0" dirty="0">
                <a:solidFill>
                  <a:srgbClr val="D4D4D4"/>
                </a:solidFill>
                <a:effectLst/>
                <a:latin typeface="Consolas" panose="020B0609020204030204" pitchFamily="49" charset="0"/>
              </a:rPr>
              <a:t> Collaborations with international partners are a vital part of a vibrant research and development culture, and it becomes important to maintain a regional ‘centre-of-gravity’ – the idea that regional research/development projects  are equitably owned and operated by regional entities. The quickening pace of digitization, and the relative wealth of many overseas organisations has meant that regional data is now regularly collected using overseas data infrastructures, and many use these facilities without a full understanding of subsequent data access or ownership. This represents an existential threat to regional data sovereignty. This proposal will offer a local best-practice alternative allowing a greater control of generated data resources, and ensuring data sovereignty for the long term. </a:t>
            </a:r>
          </a:p>
          <a:p>
            <a:br>
              <a:rPr lang="en-GB" b="0" dirty="0">
                <a:solidFill>
                  <a:srgbClr val="D4D4D4"/>
                </a:solidFill>
                <a:effectLst/>
                <a:latin typeface="Consolas" panose="020B0609020204030204" pitchFamily="49" charset="0"/>
              </a:rPr>
            </a:br>
            <a:br>
              <a:rPr lang="en-GB" b="0" dirty="0">
                <a:solidFill>
                  <a:srgbClr val="D4D4D4"/>
                </a:solidFill>
                <a:effectLst/>
                <a:latin typeface="Consolas" panose="020B0609020204030204" pitchFamily="49" charset="0"/>
              </a:rPr>
            </a:br>
            <a:endParaRPr lang="en-GB" b="0" dirty="0">
              <a:solidFill>
                <a:srgbClr val="D4D4D4"/>
              </a:solidFill>
              <a:effectLst/>
              <a:latin typeface="Consolas" panose="020B0609020204030204" pitchFamily="49" charset="0"/>
            </a:endParaRPr>
          </a:p>
          <a:p>
            <a:endParaRPr lang="en-US" dirty="0"/>
          </a:p>
        </p:txBody>
      </p:sp>
      <p:sp>
        <p:nvSpPr>
          <p:cNvPr id="4" name="Slide Number Placeholder 3"/>
          <p:cNvSpPr>
            <a:spLocks noGrp="1"/>
          </p:cNvSpPr>
          <p:nvPr>
            <p:ph type="sldNum" sz="quarter" idx="5"/>
          </p:nvPr>
        </p:nvSpPr>
        <p:spPr/>
        <p:txBody>
          <a:bodyPr/>
          <a:lstStyle/>
          <a:p>
            <a:fld id="{B8D99C15-DBDB-4179-83B2-958C68F96DF3}" type="slidenum">
              <a:rPr lang="en-US" smtClean="0"/>
              <a:t>6</a:t>
            </a:fld>
            <a:endParaRPr lang="en-US"/>
          </a:p>
        </p:txBody>
      </p:sp>
    </p:spTree>
    <p:extLst>
      <p:ext uri="{BB962C8B-B14F-4D97-AF65-F5344CB8AC3E}">
        <p14:creationId xmlns:p14="http://schemas.microsoft.com/office/powerpoint/2010/main" val="2329418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infrastructure will be aimed at those who do not have infrastructure that stats offices have. The infrastructure will support data handling in accordance with best practice </a:t>
            </a:r>
            <a:r>
              <a:rPr lang="en-US" sz="1800" dirty="0">
                <a:effectLst/>
                <a:latin typeface="Segoe UI" panose="020B0502040204020203" pitchFamily="34" charset="0"/>
              </a:rPr>
              <a:t>to encourage collection of quality data from other non-profit stakeholders</a:t>
            </a:r>
            <a:endParaRPr lang="en-US" dirty="0"/>
          </a:p>
          <a:p>
            <a:r>
              <a:rPr lang="en-US" dirty="0"/>
              <a:t>This will be accompanied by training, mentorship and guidelines to underpin good data handling practices</a:t>
            </a:r>
          </a:p>
          <a:p>
            <a:r>
              <a:rPr lang="en-US" dirty="0"/>
              <a:t>Research suggests that the best enabler of data reuse is by example so we plan to identify champions for data reuse who along with the project team will produce regional data stories using open data. Open data will also be </a:t>
            </a:r>
            <a:r>
              <a:rPr lang="en-US" dirty="0" err="1"/>
              <a:t>analysed</a:t>
            </a:r>
            <a:r>
              <a:rPr lang="en-US" dirty="0"/>
              <a:t> to create new insights to strengthen Caribbean resilience</a:t>
            </a:r>
          </a:p>
          <a:p>
            <a:r>
              <a:rPr lang="en-US" dirty="0"/>
              <a:t>Last but not least we plan to facilitate the development of a network to facilitate collaborative working </a:t>
            </a:r>
            <a:r>
              <a:rPr lang="en-US" dirty="0" err="1"/>
              <a:t>e,g</a:t>
            </a:r>
            <a:r>
              <a:rPr lang="en-US" dirty="0"/>
              <a:t>, academic, </a:t>
            </a:r>
            <a:r>
              <a:rPr lang="en-US" dirty="0" err="1"/>
              <a:t>nso</a:t>
            </a:r>
            <a:r>
              <a:rPr lang="en-US" dirty="0"/>
              <a:t> and business partnerships and sharing of lessons learnt</a:t>
            </a:r>
          </a:p>
          <a:p>
            <a:endParaRPr lang="en-US" dirty="0"/>
          </a:p>
          <a:p>
            <a:endParaRPr lang="en-US" dirty="0"/>
          </a:p>
        </p:txBody>
      </p:sp>
      <p:sp>
        <p:nvSpPr>
          <p:cNvPr id="4" name="Slide Number Placeholder 3"/>
          <p:cNvSpPr>
            <a:spLocks noGrp="1"/>
          </p:cNvSpPr>
          <p:nvPr>
            <p:ph type="sldNum" sz="quarter" idx="5"/>
          </p:nvPr>
        </p:nvSpPr>
        <p:spPr/>
        <p:txBody>
          <a:bodyPr/>
          <a:lstStyle/>
          <a:p>
            <a:fld id="{B8D99C15-DBDB-4179-83B2-958C68F96DF3}" type="slidenum">
              <a:rPr lang="en-US" smtClean="0"/>
              <a:t>7</a:t>
            </a:fld>
            <a:endParaRPr lang="en-US"/>
          </a:p>
        </p:txBody>
      </p:sp>
    </p:spTree>
    <p:extLst>
      <p:ext uri="{BB962C8B-B14F-4D97-AF65-F5344CB8AC3E}">
        <p14:creationId xmlns:p14="http://schemas.microsoft.com/office/powerpoint/2010/main" val="1397251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D99C15-DBDB-4179-83B2-958C68F96DF3}" type="slidenum">
              <a:rPr lang="en-US" smtClean="0"/>
              <a:t>8</a:t>
            </a:fld>
            <a:endParaRPr lang="en-US"/>
          </a:p>
        </p:txBody>
      </p:sp>
    </p:spTree>
    <p:extLst>
      <p:ext uri="{BB962C8B-B14F-4D97-AF65-F5344CB8AC3E}">
        <p14:creationId xmlns:p14="http://schemas.microsoft.com/office/powerpoint/2010/main" val="2201715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D99C15-DBDB-4179-83B2-958C68F96DF3}" type="slidenum">
              <a:rPr lang="en-US" smtClean="0"/>
              <a:t>9</a:t>
            </a:fld>
            <a:endParaRPr lang="en-US"/>
          </a:p>
        </p:txBody>
      </p:sp>
    </p:spTree>
    <p:extLst>
      <p:ext uri="{BB962C8B-B14F-4D97-AF65-F5344CB8AC3E}">
        <p14:creationId xmlns:p14="http://schemas.microsoft.com/office/powerpoint/2010/main" val="585127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62614-39A4-45B2-A245-C608368D11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B4A63E-B347-4D80-A4F0-5BEECE98C4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64C61D-F979-4FDF-83CA-6B151879CBF6}"/>
              </a:ext>
            </a:extLst>
          </p:cNvPr>
          <p:cNvSpPr>
            <a:spLocks noGrp="1"/>
          </p:cNvSpPr>
          <p:nvPr>
            <p:ph type="dt" sz="half" idx="10"/>
          </p:nvPr>
        </p:nvSpPr>
        <p:spPr/>
        <p:txBody>
          <a:bodyPr/>
          <a:lstStyle/>
          <a:p>
            <a:fld id="{03755B80-6B1B-431A-9B6D-A50728AF3703}" type="datetimeFigureOut">
              <a:rPr lang="en-US" smtClean="0"/>
              <a:t>4/14/2022</a:t>
            </a:fld>
            <a:endParaRPr lang="en-US"/>
          </a:p>
        </p:txBody>
      </p:sp>
      <p:sp>
        <p:nvSpPr>
          <p:cNvPr id="5" name="Footer Placeholder 4">
            <a:extLst>
              <a:ext uri="{FF2B5EF4-FFF2-40B4-BE49-F238E27FC236}">
                <a16:creationId xmlns:a16="http://schemas.microsoft.com/office/drawing/2014/main" id="{D88C759C-B2C5-49C6-9B74-B3079E6E8F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79ACB0-F942-4170-9EC8-D031A0E0D206}"/>
              </a:ext>
            </a:extLst>
          </p:cNvPr>
          <p:cNvSpPr>
            <a:spLocks noGrp="1"/>
          </p:cNvSpPr>
          <p:nvPr>
            <p:ph type="sldNum" sz="quarter" idx="12"/>
          </p:nvPr>
        </p:nvSpPr>
        <p:spPr/>
        <p:txBody>
          <a:bodyPr/>
          <a:lstStyle/>
          <a:p>
            <a:fld id="{6FDC41FA-A776-4FEC-A235-A51E137D7D92}" type="slidenum">
              <a:rPr lang="en-US" smtClean="0"/>
              <a:t>‹#›</a:t>
            </a:fld>
            <a:endParaRPr lang="en-US"/>
          </a:p>
        </p:txBody>
      </p:sp>
    </p:spTree>
    <p:extLst>
      <p:ext uri="{BB962C8B-B14F-4D97-AF65-F5344CB8AC3E}">
        <p14:creationId xmlns:p14="http://schemas.microsoft.com/office/powerpoint/2010/main" val="2662586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92B40-CB0F-41B3-81FB-56B2223064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2353AE-2CFE-4DEA-BFB0-1659BA3080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EA495C-6BEF-4EB7-B7D2-33BC32B3B9FA}"/>
              </a:ext>
            </a:extLst>
          </p:cNvPr>
          <p:cNvSpPr>
            <a:spLocks noGrp="1"/>
          </p:cNvSpPr>
          <p:nvPr>
            <p:ph type="dt" sz="half" idx="10"/>
          </p:nvPr>
        </p:nvSpPr>
        <p:spPr/>
        <p:txBody>
          <a:bodyPr/>
          <a:lstStyle/>
          <a:p>
            <a:fld id="{03755B80-6B1B-431A-9B6D-A50728AF3703}" type="datetimeFigureOut">
              <a:rPr lang="en-US" smtClean="0"/>
              <a:t>4/14/2022</a:t>
            </a:fld>
            <a:endParaRPr lang="en-US"/>
          </a:p>
        </p:txBody>
      </p:sp>
      <p:sp>
        <p:nvSpPr>
          <p:cNvPr id="5" name="Footer Placeholder 4">
            <a:extLst>
              <a:ext uri="{FF2B5EF4-FFF2-40B4-BE49-F238E27FC236}">
                <a16:creationId xmlns:a16="http://schemas.microsoft.com/office/drawing/2014/main" id="{9CCFAD86-261E-4C74-B7DC-D0036C5365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C85783-7571-41D6-9545-5D087E0C3B96}"/>
              </a:ext>
            </a:extLst>
          </p:cNvPr>
          <p:cNvSpPr>
            <a:spLocks noGrp="1"/>
          </p:cNvSpPr>
          <p:nvPr>
            <p:ph type="sldNum" sz="quarter" idx="12"/>
          </p:nvPr>
        </p:nvSpPr>
        <p:spPr/>
        <p:txBody>
          <a:bodyPr/>
          <a:lstStyle/>
          <a:p>
            <a:fld id="{6FDC41FA-A776-4FEC-A235-A51E137D7D92}" type="slidenum">
              <a:rPr lang="en-US" smtClean="0"/>
              <a:t>‹#›</a:t>
            </a:fld>
            <a:endParaRPr lang="en-US"/>
          </a:p>
        </p:txBody>
      </p:sp>
    </p:spTree>
    <p:extLst>
      <p:ext uri="{BB962C8B-B14F-4D97-AF65-F5344CB8AC3E}">
        <p14:creationId xmlns:p14="http://schemas.microsoft.com/office/powerpoint/2010/main" val="1041997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CEC9A4-1CAC-4C2C-9308-6A4C9C6A85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8542C5-D4FF-4BA0-8A93-03FC72707B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D08C65-E57C-45C9-8922-0EA29DF86A51}"/>
              </a:ext>
            </a:extLst>
          </p:cNvPr>
          <p:cNvSpPr>
            <a:spLocks noGrp="1"/>
          </p:cNvSpPr>
          <p:nvPr>
            <p:ph type="dt" sz="half" idx="10"/>
          </p:nvPr>
        </p:nvSpPr>
        <p:spPr/>
        <p:txBody>
          <a:bodyPr/>
          <a:lstStyle/>
          <a:p>
            <a:fld id="{03755B80-6B1B-431A-9B6D-A50728AF3703}" type="datetimeFigureOut">
              <a:rPr lang="en-US" smtClean="0"/>
              <a:t>4/14/2022</a:t>
            </a:fld>
            <a:endParaRPr lang="en-US"/>
          </a:p>
        </p:txBody>
      </p:sp>
      <p:sp>
        <p:nvSpPr>
          <p:cNvPr id="5" name="Footer Placeholder 4">
            <a:extLst>
              <a:ext uri="{FF2B5EF4-FFF2-40B4-BE49-F238E27FC236}">
                <a16:creationId xmlns:a16="http://schemas.microsoft.com/office/drawing/2014/main" id="{4A6AE5C4-D323-4B53-9741-5DFBF53B52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9A09FA-8808-4B68-9F0E-D7B4E1E181A6}"/>
              </a:ext>
            </a:extLst>
          </p:cNvPr>
          <p:cNvSpPr>
            <a:spLocks noGrp="1"/>
          </p:cNvSpPr>
          <p:nvPr>
            <p:ph type="sldNum" sz="quarter" idx="12"/>
          </p:nvPr>
        </p:nvSpPr>
        <p:spPr/>
        <p:txBody>
          <a:bodyPr/>
          <a:lstStyle/>
          <a:p>
            <a:fld id="{6FDC41FA-A776-4FEC-A235-A51E137D7D92}" type="slidenum">
              <a:rPr lang="en-US" smtClean="0"/>
              <a:t>‹#›</a:t>
            </a:fld>
            <a:endParaRPr lang="en-US"/>
          </a:p>
        </p:txBody>
      </p:sp>
    </p:spTree>
    <p:extLst>
      <p:ext uri="{BB962C8B-B14F-4D97-AF65-F5344CB8AC3E}">
        <p14:creationId xmlns:p14="http://schemas.microsoft.com/office/powerpoint/2010/main" val="355080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C3A77-E7B0-4F75-84AF-32864EB38B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45B2C6-2A5D-404F-8F72-3F0C874A8B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EF8016-6B74-4881-92A6-7E950DCE656F}"/>
              </a:ext>
            </a:extLst>
          </p:cNvPr>
          <p:cNvSpPr>
            <a:spLocks noGrp="1"/>
          </p:cNvSpPr>
          <p:nvPr>
            <p:ph type="dt" sz="half" idx="10"/>
          </p:nvPr>
        </p:nvSpPr>
        <p:spPr/>
        <p:txBody>
          <a:bodyPr/>
          <a:lstStyle/>
          <a:p>
            <a:fld id="{03755B80-6B1B-431A-9B6D-A50728AF3703}" type="datetimeFigureOut">
              <a:rPr lang="en-US" smtClean="0"/>
              <a:t>4/14/2022</a:t>
            </a:fld>
            <a:endParaRPr lang="en-US"/>
          </a:p>
        </p:txBody>
      </p:sp>
      <p:sp>
        <p:nvSpPr>
          <p:cNvPr id="5" name="Footer Placeholder 4">
            <a:extLst>
              <a:ext uri="{FF2B5EF4-FFF2-40B4-BE49-F238E27FC236}">
                <a16:creationId xmlns:a16="http://schemas.microsoft.com/office/drawing/2014/main" id="{5BA3FD2D-5DB0-429A-BF78-675DD45722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572392-5464-4A3F-82D0-DC829641ACC6}"/>
              </a:ext>
            </a:extLst>
          </p:cNvPr>
          <p:cNvSpPr>
            <a:spLocks noGrp="1"/>
          </p:cNvSpPr>
          <p:nvPr>
            <p:ph type="sldNum" sz="quarter" idx="12"/>
          </p:nvPr>
        </p:nvSpPr>
        <p:spPr/>
        <p:txBody>
          <a:bodyPr/>
          <a:lstStyle/>
          <a:p>
            <a:fld id="{6FDC41FA-A776-4FEC-A235-A51E137D7D92}" type="slidenum">
              <a:rPr lang="en-US" smtClean="0"/>
              <a:t>‹#›</a:t>
            </a:fld>
            <a:endParaRPr lang="en-US"/>
          </a:p>
        </p:txBody>
      </p:sp>
    </p:spTree>
    <p:extLst>
      <p:ext uri="{BB962C8B-B14F-4D97-AF65-F5344CB8AC3E}">
        <p14:creationId xmlns:p14="http://schemas.microsoft.com/office/powerpoint/2010/main" val="1937855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4D057-EED1-4492-8036-F2240C2650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6961FB-E980-4F92-AFD8-756DD07F5A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FD3E5C-09BF-46A8-B3C6-733E9A07059D}"/>
              </a:ext>
            </a:extLst>
          </p:cNvPr>
          <p:cNvSpPr>
            <a:spLocks noGrp="1"/>
          </p:cNvSpPr>
          <p:nvPr>
            <p:ph type="dt" sz="half" idx="10"/>
          </p:nvPr>
        </p:nvSpPr>
        <p:spPr/>
        <p:txBody>
          <a:bodyPr/>
          <a:lstStyle/>
          <a:p>
            <a:fld id="{03755B80-6B1B-431A-9B6D-A50728AF3703}" type="datetimeFigureOut">
              <a:rPr lang="en-US" smtClean="0"/>
              <a:t>4/14/2022</a:t>
            </a:fld>
            <a:endParaRPr lang="en-US"/>
          </a:p>
        </p:txBody>
      </p:sp>
      <p:sp>
        <p:nvSpPr>
          <p:cNvPr id="5" name="Footer Placeholder 4">
            <a:extLst>
              <a:ext uri="{FF2B5EF4-FFF2-40B4-BE49-F238E27FC236}">
                <a16:creationId xmlns:a16="http://schemas.microsoft.com/office/drawing/2014/main" id="{40FD54A0-2FDA-4F24-A2CB-3EACE54F15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F10DEA-7DC5-4D9A-A624-1C6037234F3D}"/>
              </a:ext>
            </a:extLst>
          </p:cNvPr>
          <p:cNvSpPr>
            <a:spLocks noGrp="1"/>
          </p:cNvSpPr>
          <p:nvPr>
            <p:ph type="sldNum" sz="quarter" idx="12"/>
          </p:nvPr>
        </p:nvSpPr>
        <p:spPr/>
        <p:txBody>
          <a:bodyPr/>
          <a:lstStyle/>
          <a:p>
            <a:fld id="{6FDC41FA-A776-4FEC-A235-A51E137D7D92}" type="slidenum">
              <a:rPr lang="en-US" smtClean="0"/>
              <a:t>‹#›</a:t>
            </a:fld>
            <a:endParaRPr lang="en-US"/>
          </a:p>
        </p:txBody>
      </p:sp>
    </p:spTree>
    <p:extLst>
      <p:ext uri="{BB962C8B-B14F-4D97-AF65-F5344CB8AC3E}">
        <p14:creationId xmlns:p14="http://schemas.microsoft.com/office/powerpoint/2010/main" val="1553279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87BE6-EDAB-4DEA-A2EA-F31F4F0CEF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07DED1-BBCD-4712-9F95-4DDAF8D4E5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DD2B0F-2FF4-43FE-9BBA-612A65E464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74B12D-83A7-44C9-A42D-72AC0D6687AA}"/>
              </a:ext>
            </a:extLst>
          </p:cNvPr>
          <p:cNvSpPr>
            <a:spLocks noGrp="1"/>
          </p:cNvSpPr>
          <p:nvPr>
            <p:ph type="dt" sz="half" idx="10"/>
          </p:nvPr>
        </p:nvSpPr>
        <p:spPr/>
        <p:txBody>
          <a:bodyPr/>
          <a:lstStyle/>
          <a:p>
            <a:fld id="{03755B80-6B1B-431A-9B6D-A50728AF3703}" type="datetimeFigureOut">
              <a:rPr lang="en-US" smtClean="0"/>
              <a:t>4/14/2022</a:t>
            </a:fld>
            <a:endParaRPr lang="en-US"/>
          </a:p>
        </p:txBody>
      </p:sp>
      <p:sp>
        <p:nvSpPr>
          <p:cNvPr id="6" name="Footer Placeholder 5">
            <a:extLst>
              <a:ext uri="{FF2B5EF4-FFF2-40B4-BE49-F238E27FC236}">
                <a16:creationId xmlns:a16="http://schemas.microsoft.com/office/drawing/2014/main" id="{3A074F03-772A-4C0E-A9E7-6D19108B6B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6F9B0D-4C7C-4291-9266-4193AE786C11}"/>
              </a:ext>
            </a:extLst>
          </p:cNvPr>
          <p:cNvSpPr>
            <a:spLocks noGrp="1"/>
          </p:cNvSpPr>
          <p:nvPr>
            <p:ph type="sldNum" sz="quarter" idx="12"/>
          </p:nvPr>
        </p:nvSpPr>
        <p:spPr/>
        <p:txBody>
          <a:bodyPr/>
          <a:lstStyle/>
          <a:p>
            <a:fld id="{6FDC41FA-A776-4FEC-A235-A51E137D7D92}" type="slidenum">
              <a:rPr lang="en-US" smtClean="0"/>
              <a:t>‹#›</a:t>
            </a:fld>
            <a:endParaRPr lang="en-US"/>
          </a:p>
        </p:txBody>
      </p:sp>
    </p:spTree>
    <p:extLst>
      <p:ext uri="{BB962C8B-B14F-4D97-AF65-F5344CB8AC3E}">
        <p14:creationId xmlns:p14="http://schemas.microsoft.com/office/powerpoint/2010/main" val="1534470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003C5-9388-4497-979E-5F7224C91F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BDAE8A-34B2-4BA9-822E-D5E6FE8BD5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7BE55F-96FC-4A9E-9E54-A746CCB577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8CD7F4-EBB5-4CA2-8409-416D4A9126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B3A701-C6EC-4712-A36D-00B8173D52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0F8AD8-BDBD-446F-994B-71867BE5DC67}"/>
              </a:ext>
            </a:extLst>
          </p:cNvPr>
          <p:cNvSpPr>
            <a:spLocks noGrp="1"/>
          </p:cNvSpPr>
          <p:nvPr>
            <p:ph type="dt" sz="half" idx="10"/>
          </p:nvPr>
        </p:nvSpPr>
        <p:spPr/>
        <p:txBody>
          <a:bodyPr/>
          <a:lstStyle/>
          <a:p>
            <a:fld id="{03755B80-6B1B-431A-9B6D-A50728AF3703}" type="datetimeFigureOut">
              <a:rPr lang="en-US" smtClean="0"/>
              <a:t>4/14/2022</a:t>
            </a:fld>
            <a:endParaRPr lang="en-US"/>
          </a:p>
        </p:txBody>
      </p:sp>
      <p:sp>
        <p:nvSpPr>
          <p:cNvPr id="8" name="Footer Placeholder 7">
            <a:extLst>
              <a:ext uri="{FF2B5EF4-FFF2-40B4-BE49-F238E27FC236}">
                <a16:creationId xmlns:a16="http://schemas.microsoft.com/office/drawing/2014/main" id="{BE00D79C-A224-461E-A43C-D7A22781BA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8E3B35-1DFC-4971-9121-7E39B511A4BD}"/>
              </a:ext>
            </a:extLst>
          </p:cNvPr>
          <p:cNvSpPr>
            <a:spLocks noGrp="1"/>
          </p:cNvSpPr>
          <p:nvPr>
            <p:ph type="sldNum" sz="quarter" idx="12"/>
          </p:nvPr>
        </p:nvSpPr>
        <p:spPr/>
        <p:txBody>
          <a:bodyPr/>
          <a:lstStyle/>
          <a:p>
            <a:fld id="{6FDC41FA-A776-4FEC-A235-A51E137D7D92}" type="slidenum">
              <a:rPr lang="en-US" smtClean="0"/>
              <a:t>‹#›</a:t>
            </a:fld>
            <a:endParaRPr lang="en-US"/>
          </a:p>
        </p:txBody>
      </p:sp>
    </p:spTree>
    <p:extLst>
      <p:ext uri="{BB962C8B-B14F-4D97-AF65-F5344CB8AC3E}">
        <p14:creationId xmlns:p14="http://schemas.microsoft.com/office/powerpoint/2010/main" val="407448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EED8F-9081-4B03-9D26-253B57675E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469839-C357-43E8-932A-3E2881476991}"/>
              </a:ext>
            </a:extLst>
          </p:cNvPr>
          <p:cNvSpPr>
            <a:spLocks noGrp="1"/>
          </p:cNvSpPr>
          <p:nvPr>
            <p:ph type="dt" sz="half" idx="10"/>
          </p:nvPr>
        </p:nvSpPr>
        <p:spPr/>
        <p:txBody>
          <a:bodyPr/>
          <a:lstStyle/>
          <a:p>
            <a:fld id="{03755B80-6B1B-431A-9B6D-A50728AF3703}" type="datetimeFigureOut">
              <a:rPr lang="en-US" smtClean="0"/>
              <a:t>4/14/2022</a:t>
            </a:fld>
            <a:endParaRPr lang="en-US"/>
          </a:p>
        </p:txBody>
      </p:sp>
      <p:sp>
        <p:nvSpPr>
          <p:cNvPr id="4" name="Footer Placeholder 3">
            <a:extLst>
              <a:ext uri="{FF2B5EF4-FFF2-40B4-BE49-F238E27FC236}">
                <a16:creationId xmlns:a16="http://schemas.microsoft.com/office/drawing/2014/main" id="{4B59E355-90A7-49AB-A24F-2EA98EA490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3ABE23-086F-41BF-9A6F-D2707D88C031}"/>
              </a:ext>
            </a:extLst>
          </p:cNvPr>
          <p:cNvSpPr>
            <a:spLocks noGrp="1"/>
          </p:cNvSpPr>
          <p:nvPr>
            <p:ph type="sldNum" sz="quarter" idx="12"/>
          </p:nvPr>
        </p:nvSpPr>
        <p:spPr/>
        <p:txBody>
          <a:bodyPr/>
          <a:lstStyle/>
          <a:p>
            <a:fld id="{6FDC41FA-A776-4FEC-A235-A51E137D7D92}" type="slidenum">
              <a:rPr lang="en-US" smtClean="0"/>
              <a:t>‹#›</a:t>
            </a:fld>
            <a:endParaRPr lang="en-US"/>
          </a:p>
        </p:txBody>
      </p:sp>
    </p:spTree>
    <p:extLst>
      <p:ext uri="{BB962C8B-B14F-4D97-AF65-F5344CB8AC3E}">
        <p14:creationId xmlns:p14="http://schemas.microsoft.com/office/powerpoint/2010/main" val="2456106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75FD74-0DD3-42C8-A01C-2F17F04E7AD8}"/>
              </a:ext>
            </a:extLst>
          </p:cNvPr>
          <p:cNvSpPr>
            <a:spLocks noGrp="1"/>
          </p:cNvSpPr>
          <p:nvPr>
            <p:ph type="dt" sz="half" idx="10"/>
          </p:nvPr>
        </p:nvSpPr>
        <p:spPr/>
        <p:txBody>
          <a:bodyPr/>
          <a:lstStyle/>
          <a:p>
            <a:fld id="{03755B80-6B1B-431A-9B6D-A50728AF3703}" type="datetimeFigureOut">
              <a:rPr lang="en-US" smtClean="0"/>
              <a:t>4/14/2022</a:t>
            </a:fld>
            <a:endParaRPr lang="en-US"/>
          </a:p>
        </p:txBody>
      </p:sp>
      <p:sp>
        <p:nvSpPr>
          <p:cNvPr id="3" name="Footer Placeholder 2">
            <a:extLst>
              <a:ext uri="{FF2B5EF4-FFF2-40B4-BE49-F238E27FC236}">
                <a16:creationId xmlns:a16="http://schemas.microsoft.com/office/drawing/2014/main" id="{1DD6DB3B-0548-47E7-A66C-4BF5505D78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A9C0EC-83FB-4C6F-BCAE-B840C8B8DFE0}"/>
              </a:ext>
            </a:extLst>
          </p:cNvPr>
          <p:cNvSpPr>
            <a:spLocks noGrp="1"/>
          </p:cNvSpPr>
          <p:nvPr>
            <p:ph type="sldNum" sz="quarter" idx="12"/>
          </p:nvPr>
        </p:nvSpPr>
        <p:spPr/>
        <p:txBody>
          <a:bodyPr/>
          <a:lstStyle/>
          <a:p>
            <a:fld id="{6FDC41FA-A776-4FEC-A235-A51E137D7D92}" type="slidenum">
              <a:rPr lang="en-US" smtClean="0"/>
              <a:t>‹#›</a:t>
            </a:fld>
            <a:endParaRPr lang="en-US"/>
          </a:p>
        </p:txBody>
      </p:sp>
    </p:spTree>
    <p:extLst>
      <p:ext uri="{BB962C8B-B14F-4D97-AF65-F5344CB8AC3E}">
        <p14:creationId xmlns:p14="http://schemas.microsoft.com/office/powerpoint/2010/main" val="265925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B9E24-B3B5-4EE0-A33A-DD9CF809D9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1856DCD-23E2-4AAD-B771-84CBCF105B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8E6018-F72F-4882-83C3-7144D9622A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FC6814-40B7-440C-9BDF-5B4F1699B1B3}"/>
              </a:ext>
            </a:extLst>
          </p:cNvPr>
          <p:cNvSpPr>
            <a:spLocks noGrp="1"/>
          </p:cNvSpPr>
          <p:nvPr>
            <p:ph type="dt" sz="half" idx="10"/>
          </p:nvPr>
        </p:nvSpPr>
        <p:spPr/>
        <p:txBody>
          <a:bodyPr/>
          <a:lstStyle/>
          <a:p>
            <a:fld id="{03755B80-6B1B-431A-9B6D-A50728AF3703}" type="datetimeFigureOut">
              <a:rPr lang="en-US" smtClean="0"/>
              <a:t>4/14/2022</a:t>
            </a:fld>
            <a:endParaRPr lang="en-US"/>
          </a:p>
        </p:txBody>
      </p:sp>
      <p:sp>
        <p:nvSpPr>
          <p:cNvPr id="6" name="Footer Placeholder 5">
            <a:extLst>
              <a:ext uri="{FF2B5EF4-FFF2-40B4-BE49-F238E27FC236}">
                <a16:creationId xmlns:a16="http://schemas.microsoft.com/office/drawing/2014/main" id="{88F28170-75A7-44FC-B6F7-62043893A5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FF4800-633F-4321-B129-1305BEC68320}"/>
              </a:ext>
            </a:extLst>
          </p:cNvPr>
          <p:cNvSpPr>
            <a:spLocks noGrp="1"/>
          </p:cNvSpPr>
          <p:nvPr>
            <p:ph type="sldNum" sz="quarter" idx="12"/>
          </p:nvPr>
        </p:nvSpPr>
        <p:spPr/>
        <p:txBody>
          <a:bodyPr/>
          <a:lstStyle/>
          <a:p>
            <a:fld id="{6FDC41FA-A776-4FEC-A235-A51E137D7D92}" type="slidenum">
              <a:rPr lang="en-US" smtClean="0"/>
              <a:t>‹#›</a:t>
            </a:fld>
            <a:endParaRPr lang="en-US"/>
          </a:p>
        </p:txBody>
      </p:sp>
    </p:spTree>
    <p:extLst>
      <p:ext uri="{BB962C8B-B14F-4D97-AF65-F5344CB8AC3E}">
        <p14:creationId xmlns:p14="http://schemas.microsoft.com/office/powerpoint/2010/main" val="3841050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9EEED-EADE-43A8-B733-265820D4A5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44D301-468B-4925-A222-570637298B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01E940-DEFE-466F-9756-3CC230BAAD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397AA2-3627-41E4-A8D4-E00DA4680915}"/>
              </a:ext>
            </a:extLst>
          </p:cNvPr>
          <p:cNvSpPr>
            <a:spLocks noGrp="1"/>
          </p:cNvSpPr>
          <p:nvPr>
            <p:ph type="dt" sz="half" idx="10"/>
          </p:nvPr>
        </p:nvSpPr>
        <p:spPr/>
        <p:txBody>
          <a:bodyPr/>
          <a:lstStyle/>
          <a:p>
            <a:fld id="{03755B80-6B1B-431A-9B6D-A50728AF3703}" type="datetimeFigureOut">
              <a:rPr lang="en-US" smtClean="0"/>
              <a:t>4/14/2022</a:t>
            </a:fld>
            <a:endParaRPr lang="en-US"/>
          </a:p>
        </p:txBody>
      </p:sp>
      <p:sp>
        <p:nvSpPr>
          <p:cNvPr id="6" name="Footer Placeholder 5">
            <a:extLst>
              <a:ext uri="{FF2B5EF4-FFF2-40B4-BE49-F238E27FC236}">
                <a16:creationId xmlns:a16="http://schemas.microsoft.com/office/drawing/2014/main" id="{FD205EBA-3E0E-4D13-8580-A66D4DA77E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DF2D2C-581C-4F7A-9213-AC9C06077834}"/>
              </a:ext>
            </a:extLst>
          </p:cNvPr>
          <p:cNvSpPr>
            <a:spLocks noGrp="1"/>
          </p:cNvSpPr>
          <p:nvPr>
            <p:ph type="sldNum" sz="quarter" idx="12"/>
          </p:nvPr>
        </p:nvSpPr>
        <p:spPr/>
        <p:txBody>
          <a:bodyPr/>
          <a:lstStyle/>
          <a:p>
            <a:fld id="{6FDC41FA-A776-4FEC-A235-A51E137D7D92}" type="slidenum">
              <a:rPr lang="en-US" smtClean="0"/>
              <a:t>‹#›</a:t>
            </a:fld>
            <a:endParaRPr lang="en-US"/>
          </a:p>
        </p:txBody>
      </p:sp>
    </p:spTree>
    <p:extLst>
      <p:ext uri="{BB962C8B-B14F-4D97-AF65-F5344CB8AC3E}">
        <p14:creationId xmlns:p14="http://schemas.microsoft.com/office/powerpoint/2010/main" val="694214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E2816F-AF02-48CD-89F5-FAB252699B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004189-1BE9-479C-BA54-D97FE76546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B42186-73E2-44C9-BD09-D0C3108543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755B80-6B1B-431A-9B6D-A50728AF3703}" type="datetimeFigureOut">
              <a:rPr lang="en-US" smtClean="0"/>
              <a:t>4/14/2022</a:t>
            </a:fld>
            <a:endParaRPr lang="en-US"/>
          </a:p>
        </p:txBody>
      </p:sp>
      <p:sp>
        <p:nvSpPr>
          <p:cNvPr id="5" name="Footer Placeholder 4">
            <a:extLst>
              <a:ext uri="{FF2B5EF4-FFF2-40B4-BE49-F238E27FC236}">
                <a16:creationId xmlns:a16="http://schemas.microsoft.com/office/drawing/2014/main" id="{24EEDB4F-A1C1-469B-8251-000243038A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B42E0E-3979-408F-BC32-8FDE783944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DC41FA-A776-4FEC-A235-A51E137D7D92}" type="slidenum">
              <a:rPr lang="en-US" smtClean="0"/>
              <a:t>‹#›</a:t>
            </a:fld>
            <a:endParaRPr lang="en-US"/>
          </a:p>
        </p:txBody>
      </p:sp>
    </p:spTree>
    <p:extLst>
      <p:ext uri="{BB962C8B-B14F-4D97-AF65-F5344CB8AC3E}">
        <p14:creationId xmlns:p14="http://schemas.microsoft.com/office/powerpoint/2010/main" val="3371143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712F3C7-66F6-4334-8AA6-39F352A44635}"/>
              </a:ext>
            </a:extLst>
          </p:cNvPr>
          <p:cNvCxnSpPr>
            <a:cxnSpLocks/>
          </p:cNvCxnSpPr>
          <p:nvPr/>
        </p:nvCxnSpPr>
        <p:spPr>
          <a:xfrm>
            <a:off x="0" y="374073"/>
            <a:ext cx="12192000" cy="0"/>
          </a:xfrm>
          <a:prstGeom prst="line">
            <a:avLst/>
          </a:prstGeom>
          <a:ln w="889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3833843-0734-430C-B8CC-DC0B97371DFC}"/>
              </a:ext>
            </a:extLst>
          </p:cNvPr>
          <p:cNvSpPr txBox="1"/>
          <p:nvPr/>
        </p:nvSpPr>
        <p:spPr>
          <a:xfrm>
            <a:off x="283027" y="1229941"/>
            <a:ext cx="5363029" cy="830997"/>
          </a:xfrm>
          <a:prstGeom prst="rect">
            <a:avLst/>
          </a:prstGeom>
          <a:solidFill>
            <a:schemeClr val="accent1">
              <a:lumMod val="60000"/>
              <a:lumOff val="40000"/>
            </a:schemeClr>
          </a:solidFill>
          <a:ln w="6350">
            <a:solidFill>
              <a:schemeClr val="bg1">
                <a:lumMod val="50000"/>
              </a:schemeClr>
            </a:solidFill>
          </a:ln>
        </p:spPr>
        <p:txBody>
          <a:bodyPr wrap="square" rtlCol="0">
            <a:spAutoFit/>
          </a:bodyPr>
          <a:lstStyle/>
          <a:p>
            <a:r>
              <a:rPr lang="en-GB" sz="2400" b="1" dirty="0">
                <a:solidFill>
                  <a:schemeClr val="bg1">
                    <a:lumMod val="95000"/>
                  </a:schemeClr>
                </a:solidFill>
                <a:latin typeface="+mj-lt"/>
              </a:rPr>
              <a:t>The global data and analytics environment is evolving rapidly</a:t>
            </a:r>
            <a:endParaRPr lang="en-US" sz="2400" b="1" dirty="0">
              <a:solidFill>
                <a:schemeClr val="bg1">
                  <a:lumMod val="95000"/>
                </a:schemeClr>
              </a:solidFill>
              <a:latin typeface="+mj-lt"/>
            </a:endParaRPr>
          </a:p>
        </p:txBody>
      </p:sp>
      <p:sp>
        <p:nvSpPr>
          <p:cNvPr id="6" name="TextBox 5">
            <a:extLst>
              <a:ext uri="{FF2B5EF4-FFF2-40B4-BE49-F238E27FC236}">
                <a16:creationId xmlns:a16="http://schemas.microsoft.com/office/drawing/2014/main" id="{817EEDC3-94AF-4FF3-B5A6-48DA7208D6BF}"/>
              </a:ext>
            </a:extLst>
          </p:cNvPr>
          <p:cNvSpPr txBox="1"/>
          <p:nvPr/>
        </p:nvSpPr>
        <p:spPr>
          <a:xfrm>
            <a:off x="283027" y="230853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handling in this fast-moving field is increasingly complex</a:t>
            </a:r>
            <a:endParaRPr lang="en-US" sz="2400" dirty="0">
              <a:latin typeface="+mj-lt"/>
            </a:endParaRPr>
          </a:p>
        </p:txBody>
      </p:sp>
      <p:sp>
        <p:nvSpPr>
          <p:cNvPr id="8" name="TextBox 7">
            <a:extLst>
              <a:ext uri="{FF2B5EF4-FFF2-40B4-BE49-F238E27FC236}">
                <a16:creationId xmlns:a16="http://schemas.microsoft.com/office/drawing/2014/main" id="{E1672242-D609-473E-80D3-71D30A933104}"/>
              </a:ext>
            </a:extLst>
          </p:cNvPr>
          <p:cNvSpPr txBox="1"/>
          <p:nvPr/>
        </p:nvSpPr>
        <p:spPr>
          <a:xfrm>
            <a:off x="283026" y="338712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without best-practice data handling is regularly unusable</a:t>
            </a:r>
            <a:endParaRPr lang="en-US" sz="2400" dirty="0">
              <a:latin typeface="+mj-lt"/>
            </a:endParaRPr>
          </a:p>
        </p:txBody>
      </p:sp>
      <p:sp>
        <p:nvSpPr>
          <p:cNvPr id="9" name="TextBox 8">
            <a:extLst>
              <a:ext uri="{FF2B5EF4-FFF2-40B4-BE49-F238E27FC236}">
                <a16:creationId xmlns:a16="http://schemas.microsoft.com/office/drawing/2014/main" id="{9B74ED8E-FFBB-4532-B3E6-7F2A1827DA0C}"/>
              </a:ext>
            </a:extLst>
          </p:cNvPr>
          <p:cNvSpPr txBox="1"/>
          <p:nvPr/>
        </p:nvSpPr>
        <p:spPr>
          <a:xfrm>
            <a:off x="283026" y="446571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availability and accessibility in the Eastern Caribbean is limited</a:t>
            </a:r>
            <a:endParaRPr lang="en-US" sz="2400" dirty="0">
              <a:latin typeface="+mj-lt"/>
            </a:endParaRPr>
          </a:p>
        </p:txBody>
      </p:sp>
      <p:sp>
        <p:nvSpPr>
          <p:cNvPr id="10" name="TextBox 9">
            <a:extLst>
              <a:ext uri="{FF2B5EF4-FFF2-40B4-BE49-F238E27FC236}">
                <a16:creationId xmlns:a16="http://schemas.microsoft.com/office/drawing/2014/main" id="{49AAFAD3-FB1F-489F-A54F-CD0BD3D80C65}"/>
              </a:ext>
            </a:extLst>
          </p:cNvPr>
          <p:cNvSpPr txBox="1"/>
          <p:nvPr/>
        </p:nvSpPr>
        <p:spPr>
          <a:xfrm>
            <a:off x="283026" y="554430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Small Island Developing States - the need for data sovereignty</a:t>
            </a:r>
            <a:endParaRPr lang="en-US" sz="2400" dirty="0">
              <a:latin typeface="+mj-lt"/>
            </a:endParaRPr>
          </a:p>
        </p:txBody>
      </p:sp>
      <p:sp>
        <p:nvSpPr>
          <p:cNvPr id="12" name="TextBox 11">
            <a:extLst>
              <a:ext uri="{FF2B5EF4-FFF2-40B4-BE49-F238E27FC236}">
                <a16:creationId xmlns:a16="http://schemas.microsoft.com/office/drawing/2014/main" id="{21FC3261-6387-4FA2-8470-959A3A456BC2}"/>
              </a:ext>
            </a:extLst>
          </p:cNvPr>
          <p:cNvSpPr txBox="1"/>
          <p:nvPr/>
        </p:nvSpPr>
        <p:spPr>
          <a:xfrm>
            <a:off x="6545944" y="1267460"/>
            <a:ext cx="5363029" cy="4893647"/>
          </a:xfrm>
          <a:prstGeom prst="rect">
            <a:avLst/>
          </a:prstGeom>
          <a:noFill/>
          <a:ln w="6350">
            <a:noFill/>
          </a:ln>
        </p:spPr>
        <p:txBody>
          <a:bodyPr wrap="square" rtlCol="0">
            <a:spAutoFit/>
          </a:bodyPr>
          <a:lstStyle/>
          <a:p>
            <a:r>
              <a:rPr lang="en-GB" sz="2400" dirty="0">
                <a:latin typeface="+mj-lt"/>
              </a:rPr>
              <a:t>An explosion of collected data. </a:t>
            </a:r>
          </a:p>
          <a:p>
            <a:r>
              <a:rPr lang="en-GB" sz="2400" dirty="0">
                <a:latin typeface="+mj-lt"/>
              </a:rPr>
              <a:t>2010 </a:t>
            </a:r>
            <a:r>
              <a:rPr lang="en-GB" sz="2400" dirty="0">
                <a:latin typeface="+mj-lt"/>
                <a:sym typeface="Wingdings" panose="05000000000000000000" pitchFamily="2" charset="2"/>
              </a:rPr>
              <a:t> 10 zettabytes</a:t>
            </a:r>
          </a:p>
          <a:p>
            <a:r>
              <a:rPr lang="en-GB" sz="2400" dirty="0">
                <a:latin typeface="+mj-lt"/>
                <a:sym typeface="Wingdings" panose="05000000000000000000" pitchFamily="2" charset="2"/>
              </a:rPr>
              <a:t>2020  44 ZB</a:t>
            </a:r>
          </a:p>
          <a:p>
            <a:r>
              <a:rPr lang="en-GB" sz="2400" dirty="0">
                <a:latin typeface="+mj-lt"/>
                <a:sym typeface="Wingdings" panose="05000000000000000000" pitchFamily="2" charset="2"/>
              </a:rPr>
              <a:t>2024  150 ZB</a:t>
            </a:r>
          </a:p>
          <a:p>
            <a:endParaRPr lang="en-GB" sz="2400" dirty="0">
              <a:latin typeface="+mj-lt"/>
            </a:endParaRPr>
          </a:p>
          <a:p>
            <a:r>
              <a:rPr lang="en-GB" sz="2400" dirty="0">
                <a:latin typeface="+mj-lt"/>
                <a:sym typeface="Wingdings" panose="05000000000000000000" pitchFamily="2" charset="2"/>
              </a:rPr>
              <a:t>Big data, datasphere, datafication</a:t>
            </a:r>
          </a:p>
          <a:p>
            <a:endParaRPr lang="en-GB" sz="2400" dirty="0">
              <a:latin typeface="+mj-lt"/>
            </a:endParaRPr>
          </a:p>
          <a:p>
            <a:r>
              <a:rPr lang="en-GB" sz="2400" dirty="0">
                <a:latin typeface="+mj-lt"/>
              </a:rPr>
              <a:t>Social consequences</a:t>
            </a:r>
          </a:p>
          <a:p>
            <a:r>
              <a:rPr lang="en-GB" sz="2400" dirty="0">
                <a:latin typeface="+mj-lt"/>
              </a:rPr>
              <a:t>Data privacy</a:t>
            </a:r>
          </a:p>
          <a:p>
            <a:r>
              <a:rPr lang="en-GB" sz="2400" dirty="0">
                <a:latin typeface="+mj-lt"/>
              </a:rPr>
              <a:t>Ethics of machine learning</a:t>
            </a:r>
          </a:p>
          <a:p>
            <a:endParaRPr lang="en-GB" sz="2400" dirty="0">
              <a:latin typeface="+mj-lt"/>
              <a:sym typeface="Wingdings" panose="05000000000000000000" pitchFamily="2" charset="2"/>
            </a:endParaRPr>
          </a:p>
          <a:p>
            <a:r>
              <a:rPr lang="en-GB" sz="2400" dirty="0">
                <a:latin typeface="+mj-lt"/>
              </a:rPr>
              <a:t>Central to most economic and development activity</a:t>
            </a:r>
          </a:p>
        </p:txBody>
      </p:sp>
      <p:sp>
        <p:nvSpPr>
          <p:cNvPr id="13" name="TextBox 12">
            <a:extLst>
              <a:ext uri="{FF2B5EF4-FFF2-40B4-BE49-F238E27FC236}">
                <a16:creationId xmlns:a16="http://schemas.microsoft.com/office/drawing/2014/main" id="{9A9C9F97-7DC0-46EC-A414-C026D4F38BC1}"/>
              </a:ext>
            </a:extLst>
          </p:cNvPr>
          <p:cNvSpPr txBox="1"/>
          <p:nvPr/>
        </p:nvSpPr>
        <p:spPr>
          <a:xfrm>
            <a:off x="94339" y="469671"/>
            <a:ext cx="1139375" cy="523220"/>
          </a:xfrm>
          <a:prstGeom prst="rect">
            <a:avLst/>
          </a:prstGeom>
          <a:noFill/>
          <a:ln w="6350">
            <a:noFill/>
          </a:ln>
        </p:spPr>
        <p:txBody>
          <a:bodyPr wrap="square" rtlCol="0">
            <a:spAutoFit/>
          </a:bodyPr>
          <a:lstStyle/>
          <a:p>
            <a:r>
              <a:rPr lang="en-GB" sz="2800" b="1" dirty="0">
                <a:latin typeface="+mj-lt"/>
              </a:rPr>
              <a:t>Why?</a:t>
            </a:r>
            <a:endParaRPr lang="en-US" sz="2000" b="1" dirty="0">
              <a:latin typeface="+mj-lt"/>
            </a:endParaRPr>
          </a:p>
        </p:txBody>
      </p:sp>
      <p:sp>
        <p:nvSpPr>
          <p:cNvPr id="11" name="TextBox 10">
            <a:extLst>
              <a:ext uri="{FF2B5EF4-FFF2-40B4-BE49-F238E27FC236}">
                <a16:creationId xmlns:a16="http://schemas.microsoft.com/office/drawing/2014/main" id="{7E6A03E8-2B8B-47A0-AF4F-D82167284882}"/>
              </a:ext>
            </a:extLst>
          </p:cNvPr>
          <p:cNvSpPr txBox="1"/>
          <p:nvPr/>
        </p:nvSpPr>
        <p:spPr>
          <a:xfrm>
            <a:off x="1841500" y="119270"/>
            <a:ext cx="9080500"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data-driven resilience</a:t>
            </a:r>
            <a:endParaRPr lang="en-US" sz="2800" dirty="0">
              <a:solidFill>
                <a:schemeClr val="tx1">
                  <a:lumMod val="50000"/>
                  <a:lumOff val="50000"/>
                </a:schemeClr>
              </a:solidFill>
              <a:latin typeface="+mj-lt"/>
            </a:endParaRPr>
          </a:p>
        </p:txBody>
      </p:sp>
    </p:spTree>
    <p:extLst>
      <p:ext uri="{BB962C8B-B14F-4D97-AF65-F5344CB8AC3E}">
        <p14:creationId xmlns:p14="http://schemas.microsoft.com/office/powerpoint/2010/main" val="1295676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598CC02-D713-4657-82E9-86CC27884FC8}"/>
              </a:ext>
            </a:extLst>
          </p:cNvPr>
          <p:cNvSpPr txBox="1"/>
          <p:nvPr/>
        </p:nvSpPr>
        <p:spPr>
          <a:xfrm>
            <a:off x="283026" y="119270"/>
            <a:ext cx="11698596" cy="523220"/>
          </a:xfrm>
          <a:prstGeom prst="rect">
            <a:avLst/>
          </a:prstGeom>
          <a:noFill/>
        </p:spPr>
        <p:txBody>
          <a:bodyPr wrap="square" rtlCol="0">
            <a:spAutoFit/>
          </a:bodyPr>
          <a:lstStyle/>
          <a:p>
            <a:pPr algn="ctr"/>
            <a:r>
              <a:rPr lang="en-GB" sz="2800" b="1" dirty="0" err="1">
                <a:latin typeface="+mj-lt"/>
              </a:rPr>
              <a:t>CaribData</a:t>
            </a:r>
            <a:r>
              <a:rPr lang="en-GB" sz="2800" dirty="0">
                <a:latin typeface="+mj-lt"/>
              </a:rPr>
              <a:t>: An ecosystem for Caribbean data sharing</a:t>
            </a:r>
            <a:endParaRPr lang="en-US" sz="2800" dirty="0">
              <a:latin typeface="+mj-lt"/>
            </a:endParaRPr>
          </a:p>
        </p:txBody>
      </p:sp>
      <p:sp>
        <p:nvSpPr>
          <p:cNvPr id="6" name="TextBox 5">
            <a:extLst>
              <a:ext uri="{FF2B5EF4-FFF2-40B4-BE49-F238E27FC236}">
                <a16:creationId xmlns:a16="http://schemas.microsoft.com/office/drawing/2014/main" id="{7C92047B-B133-4E1C-97BE-0827BC1F0B2A}"/>
              </a:ext>
            </a:extLst>
          </p:cNvPr>
          <p:cNvSpPr txBox="1"/>
          <p:nvPr/>
        </p:nvSpPr>
        <p:spPr>
          <a:xfrm>
            <a:off x="293914" y="1063175"/>
            <a:ext cx="4125686" cy="523220"/>
          </a:xfrm>
          <a:prstGeom prst="rect">
            <a:avLst/>
          </a:prstGeom>
          <a:noFill/>
          <a:ln w="6350">
            <a:noFill/>
          </a:ln>
        </p:spPr>
        <p:txBody>
          <a:bodyPr wrap="square" rtlCol="0">
            <a:spAutoFit/>
          </a:bodyPr>
          <a:lstStyle/>
          <a:p>
            <a:r>
              <a:rPr lang="en-GB" sz="2800" b="1" dirty="0">
                <a:latin typeface="Calibri Light" panose="020F0302020204030204" pitchFamily="34" charset="0"/>
                <a:cs typeface="Calibri Light" panose="020F0302020204030204" pitchFamily="34" charset="0"/>
              </a:rPr>
              <a:t>Progress so far</a:t>
            </a:r>
            <a:endParaRPr lang="en-US" sz="2000" b="1" dirty="0">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0140C3B2-3D51-46DB-A43B-F953D4E289B5}"/>
              </a:ext>
            </a:extLst>
          </p:cNvPr>
          <p:cNvSpPr txBox="1"/>
          <p:nvPr/>
        </p:nvSpPr>
        <p:spPr>
          <a:xfrm>
            <a:off x="126630" y="2740483"/>
            <a:ext cx="2303458" cy="523220"/>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pPr algn="ctr"/>
            <a:r>
              <a:rPr lang="en-GB" sz="2800" dirty="0">
                <a:latin typeface="+mj-lt"/>
              </a:rPr>
              <a:t>Infrastructure</a:t>
            </a:r>
            <a:endParaRPr lang="en-US" sz="2800" dirty="0">
              <a:latin typeface="+mj-lt"/>
            </a:endParaRPr>
          </a:p>
        </p:txBody>
      </p:sp>
      <p:sp>
        <p:nvSpPr>
          <p:cNvPr id="9" name="TextBox 8">
            <a:extLst>
              <a:ext uri="{FF2B5EF4-FFF2-40B4-BE49-F238E27FC236}">
                <a16:creationId xmlns:a16="http://schemas.microsoft.com/office/drawing/2014/main" id="{6B485743-E7CC-4107-AC3F-5D162C8F1C28}"/>
              </a:ext>
            </a:extLst>
          </p:cNvPr>
          <p:cNvSpPr txBox="1"/>
          <p:nvPr/>
        </p:nvSpPr>
        <p:spPr>
          <a:xfrm>
            <a:off x="126630" y="3594298"/>
            <a:ext cx="2303458" cy="523220"/>
          </a:xfrm>
          <a:prstGeom prst="rect">
            <a:avLst/>
          </a:prstGeom>
          <a:solidFill>
            <a:schemeClr val="accent2">
              <a:lumMod val="20000"/>
              <a:lumOff val="80000"/>
            </a:schemeClr>
          </a:solidFill>
          <a:ln w="6350">
            <a:solidFill>
              <a:schemeClr val="bg1">
                <a:lumMod val="50000"/>
              </a:schemeClr>
            </a:solidFill>
          </a:ln>
        </p:spPr>
        <p:txBody>
          <a:bodyPr wrap="square" rtlCol="0">
            <a:spAutoFit/>
          </a:bodyPr>
          <a:lstStyle/>
          <a:p>
            <a:pPr algn="ctr"/>
            <a:r>
              <a:rPr lang="en-GB" sz="2800" dirty="0">
                <a:latin typeface="+mj-lt"/>
              </a:rPr>
              <a:t>Training</a:t>
            </a:r>
            <a:endParaRPr lang="en-US" sz="2800" dirty="0">
              <a:latin typeface="+mj-lt"/>
            </a:endParaRPr>
          </a:p>
        </p:txBody>
      </p:sp>
      <p:sp>
        <p:nvSpPr>
          <p:cNvPr id="10" name="TextBox 9">
            <a:extLst>
              <a:ext uri="{FF2B5EF4-FFF2-40B4-BE49-F238E27FC236}">
                <a16:creationId xmlns:a16="http://schemas.microsoft.com/office/drawing/2014/main" id="{C316C5C8-7815-46C1-9FFC-C93E8EE812CA}"/>
              </a:ext>
            </a:extLst>
          </p:cNvPr>
          <p:cNvSpPr txBox="1"/>
          <p:nvPr/>
        </p:nvSpPr>
        <p:spPr>
          <a:xfrm>
            <a:off x="126630" y="4448113"/>
            <a:ext cx="2303458" cy="523220"/>
          </a:xfrm>
          <a:prstGeom prst="rect">
            <a:avLst/>
          </a:prstGeom>
          <a:solidFill>
            <a:schemeClr val="accent6">
              <a:lumMod val="20000"/>
              <a:lumOff val="80000"/>
            </a:schemeClr>
          </a:solidFill>
          <a:ln w="6350">
            <a:solidFill>
              <a:schemeClr val="bg1">
                <a:lumMod val="50000"/>
              </a:schemeClr>
            </a:solidFill>
          </a:ln>
        </p:spPr>
        <p:txBody>
          <a:bodyPr wrap="square" rtlCol="0">
            <a:spAutoFit/>
          </a:bodyPr>
          <a:lstStyle/>
          <a:p>
            <a:pPr algn="ctr"/>
            <a:r>
              <a:rPr lang="en-GB" sz="2800" dirty="0">
                <a:latin typeface="+mj-lt"/>
              </a:rPr>
              <a:t>Analytics</a:t>
            </a:r>
            <a:endParaRPr lang="en-US" sz="2800" dirty="0">
              <a:latin typeface="+mj-lt"/>
            </a:endParaRPr>
          </a:p>
        </p:txBody>
      </p:sp>
      <p:sp>
        <p:nvSpPr>
          <p:cNvPr id="11" name="TextBox 10">
            <a:extLst>
              <a:ext uri="{FF2B5EF4-FFF2-40B4-BE49-F238E27FC236}">
                <a16:creationId xmlns:a16="http://schemas.microsoft.com/office/drawing/2014/main" id="{10709EF4-0750-46A8-9CA0-AD6FDEB888AA}"/>
              </a:ext>
            </a:extLst>
          </p:cNvPr>
          <p:cNvSpPr txBox="1"/>
          <p:nvPr/>
        </p:nvSpPr>
        <p:spPr>
          <a:xfrm>
            <a:off x="126630" y="5301928"/>
            <a:ext cx="2303458" cy="523220"/>
          </a:xfrm>
          <a:prstGeom prst="rect">
            <a:avLst/>
          </a:prstGeom>
          <a:solidFill>
            <a:srgbClr val="E2CFF1"/>
          </a:solidFill>
          <a:ln w="6350">
            <a:solidFill>
              <a:schemeClr val="bg1">
                <a:lumMod val="50000"/>
              </a:schemeClr>
            </a:solidFill>
          </a:ln>
        </p:spPr>
        <p:txBody>
          <a:bodyPr wrap="square" rtlCol="0">
            <a:spAutoFit/>
          </a:bodyPr>
          <a:lstStyle/>
          <a:p>
            <a:pPr algn="ctr"/>
            <a:r>
              <a:rPr lang="en-GB" sz="2800" dirty="0">
                <a:latin typeface="+mj-lt"/>
              </a:rPr>
              <a:t>Centre</a:t>
            </a:r>
            <a:endParaRPr lang="en-US" sz="2800" dirty="0">
              <a:latin typeface="+mj-lt"/>
            </a:endParaRPr>
          </a:p>
        </p:txBody>
      </p:sp>
      <p:sp>
        <p:nvSpPr>
          <p:cNvPr id="12" name="TextBox 11">
            <a:extLst>
              <a:ext uri="{FF2B5EF4-FFF2-40B4-BE49-F238E27FC236}">
                <a16:creationId xmlns:a16="http://schemas.microsoft.com/office/drawing/2014/main" id="{04E92186-1A27-40E4-A76F-45CB34FB976C}"/>
              </a:ext>
            </a:extLst>
          </p:cNvPr>
          <p:cNvSpPr txBox="1"/>
          <p:nvPr/>
        </p:nvSpPr>
        <p:spPr>
          <a:xfrm>
            <a:off x="2677137" y="2740483"/>
            <a:ext cx="5835492" cy="523220"/>
          </a:xfrm>
          <a:prstGeom prst="rect">
            <a:avLst/>
          </a:prstGeom>
          <a:noFill/>
          <a:ln w="6350">
            <a:noFill/>
          </a:ln>
        </p:spPr>
        <p:txBody>
          <a:bodyPr wrap="square" rtlCol="0">
            <a:spAutoFit/>
          </a:bodyPr>
          <a:lstStyle/>
          <a:p>
            <a:r>
              <a:rPr lang="en-GB" sz="2800" dirty="0">
                <a:latin typeface="+mj-lt"/>
              </a:rPr>
              <a:t>Data collection infrastructure complete</a:t>
            </a:r>
            <a:endParaRPr lang="en-US" sz="2800" dirty="0">
              <a:latin typeface="+mj-lt"/>
            </a:endParaRPr>
          </a:p>
        </p:txBody>
      </p:sp>
      <p:pic>
        <p:nvPicPr>
          <p:cNvPr id="14" name="Picture 13" descr="Text&#10;&#10;Description automatically generated">
            <a:extLst>
              <a:ext uri="{FF2B5EF4-FFF2-40B4-BE49-F238E27FC236}">
                <a16:creationId xmlns:a16="http://schemas.microsoft.com/office/drawing/2014/main" id="{903AF05D-1D2B-4B3A-9271-08630BF525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12629" y="2587373"/>
            <a:ext cx="2360386" cy="821414"/>
          </a:xfrm>
          <a:prstGeom prst="rect">
            <a:avLst/>
          </a:prstGeom>
        </p:spPr>
      </p:pic>
      <p:sp>
        <p:nvSpPr>
          <p:cNvPr id="15" name="TextBox 14">
            <a:extLst>
              <a:ext uri="{FF2B5EF4-FFF2-40B4-BE49-F238E27FC236}">
                <a16:creationId xmlns:a16="http://schemas.microsoft.com/office/drawing/2014/main" id="{F4A9D60B-EB4B-476B-9BFD-1D0CFE3E2CDF}"/>
              </a:ext>
            </a:extLst>
          </p:cNvPr>
          <p:cNvSpPr txBox="1"/>
          <p:nvPr/>
        </p:nvSpPr>
        <p:spPr>
          <a:xfrm>
            <a:off x="2677137" y="3594580"/>
            <a:ext cx="8628172" cy="523220"/>
          </a:xfrm>
          <a:prstGeom prst="rect">
            <a:avLst/>
          </a:prstGeom>
          <a:noFill/>
          <a:ln w="6350">
            <a:noFill/>
          </a:ln>
        </p:spPr>
        <p:txBody>
          <a:bodyPr wrap="square" rtlCol="0">
            <a:spAutoFit/>
          </a:bodyPr>
          <a:lstStyle/>
          <a:p>
            <a:r>
              <a:rPr lang="en-GB" sz="2800" dirty="0" err="1">
                <a:latin typeface="+mj-lt"/>
              </a:rPr>
              <a:t>REDCap</a:t>
            </a:r>
            <a:r>
              <a:rPr lang="en-GB" sz="2800" dirty="0">
                <a:latin typeface="+mj-lt"/>
              </a:rPr>
              <a:t> training completed. Guidelines underway</a:t>
            </a:r>
            <a:endParaRPr lang="en-US" sz="2800" dirty="0">
              <a:latin typeface="+mj-lt"/>
            </a:endParaRPr>
          </a:p>
        </p:txBody>
      </p:sp>
      <p:sp>
        <p:nvSpPr>
          <p:cNvPr id="17" name="TextBox 16">
            <a:extLst>
              <a:ext uri="{FF2B5EF4-FFF2-40B4-BE49-F238E27FC236}">
                <a16:creationId xmlns:a16="http://schemas.microsoft.com/office/drawing/2014/main" id="{E58F881C-5929-468B-B608-C3237372556C}"/>
              </a:ext>
            </a:extLst>
          </p:cNvPr>
          <p:cNvSpPr txBox="1"/>
          <p:nvPr/>
        </p:nvSpPr>
        <p:spPr>
          <a:xfrm>
            <a:off x="2677137" y="5301928"/>
            <a:ext cx="8353852" cy="523220"/>
          </a:xfrm>
          <a:prstGeom prst="rect">
            <a:avLst/>
          </a:prstGeom>
          <a:noFill/>
          <a:ln w="6350">
            <a:noFill/>
          </a:ln>
        </p:spPr>
        <p:txBody>
          <a:bodyPr wrap="square" rtlCol="0">
            <a:spAutoFit/>
          </a:bodyPr>
          <a:lstStyle/>
          <a:p>
            <a:r>
              <a:rPr lang="en-GB" sz="2800" dirty="0">
                <a:latin typeface="+mj-lt"/>
              </a:rPr>
              <a:t>Governance and oversight being developed</a:t>
            </a:r>
            <a:endParaRPr lang="en-US" sz="2800" dirty="0">
              <a:latin typeface="+mj-lt"/>
            </a:endParaRPr>
          </a:p>
        </p:txBody>
      </p:sp>
      <p:sp>
        <p:nvSpPr>
          <p:cNvPr id="18" name="TextBox 17">
            <a:extLst>
              <a:ext uri="{FF2B5EF4-FFF2-40B4-BE49-F238E27FC236}">
                <a16:creationId xmlns:a16="http://schemas.microsoft.com/office/drawing/2014/main" id="{08D96962-F05E-43B2-B16E-F97DA2B61AB5}"/>
              </a:ext>
            </a:extLst>
          </p:cNvPr>
          <p:cNvSpPr txBox="1"/>
          <p:nvPr/>
        </p:nvSpPr>
        <p:spPr>
          <a:xfrm>
            <a:off x="2677136" y="4447831"/>
            <a:ext cx="9027183" cy="523220"/>
          </a:xfrm>
          <a:prstGeom prst="rect">
            <a:avLst/>
          </a:prstGeom>
          <a:noFill/>
          <a:ln w="6350">
            <a:noFill/>
          </a:ln>
        </p:spPr>
        <p:txBody>
          <a:bodyPr wrap="square" rtlCol="0">
            <a:spAutoFit/>
          </a:bodyPr>
          <a:lstStyle/>
          <a:p>
            <a:r>
              <a:rPr lang="en-GB" sz="2800" dirty="0">
                <a:latin typeface="+mj-lt"/>
              </a:rPr>
              <a:t>Initial work on open-access data in health </a:t>
            </a:r>
            <a:endParaRPr lang="en-US" sz="2800" dirty="0">
              <a:latin typeface="+mj-lt"/>
            </a:endParaRPr>
          </a:p>
        </p:txBody>
      </p:sp>
      <p:cxnSp>
        <p:nvCxnSpPr>
          <p:cNvPr id="13" name="Straight Connector 12">
            <a:extLst>
              <a:ext uri="{FF2B5EF4-FFF2-40B4-BE49-F238E27FC236}">
                <a16:creationId xmlns:a16="http://schemas.microsoft.com/office/drawing/2014/main" id="{9B005085-8E95-4686-AFAE-203BBD46C95D}"/>
              </a:ext>
            </a:extLst>
          </p:cNvPr>
          <p:cNvCxnSpPr>
            <a:cxnSpLocks/>
          </p:cNvCxnSpPr>
          <p:nvPr/>
        </p:nvCxnSpPr>
        <p:spPr>
          <a:xfrm>
            <a:off x="0" y="374073"/>
            <a:ext cx="12192000" cy="0"/>
          </a:xfrm>
          <a:prstGeom prst="line">
            <a:avLst/>
          </a:prstGeom>
          <a:ln w="889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B892D68-E136-4959-8159-1CD37D0698CC}"/>
              </a:ext>
            </a:extLst>
          </p:cNvPr>
          <p:cNvSpPr txBox="1"/>
          <p:nvPr/>
        </p:nvSpPr>
        <p:spPr>
          <a:xfrm>
            <a:off x="2327564" y="119270"/>
            <a:ext cx="7647709"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 sharing</a:t>
            </a:r>
            <a:endParaRPr lang="en-US" sz="2800" dirty="0">
              <a:solidFill>
                <a:schemeClr val="tx1">
                  <a:lumMod val="50000"/>
                  <a:lumOff val="50000"/>
                </a:schemeClr>
              </a:solidFill>
              <a:latin typeface="+mj-lt"/>
            </a:endParaRPr>
          </a:p>
        </p:txBody>
      </p:sp>
      <p:sp>
        <p:nvSpPr>
          <p:cNvPr id="19" name="TextBox 18">
            <a:extLst>
              <a:ext uri="{FF2B5EF4-FFF2-40B4-BE49-F238E27FC236}">
                <a16:creationId xmlns:a16="http://schemas.microsoft.com/office/drawing/2014/main" id="{05286AA5-015C-4547-9418-E78F3EA30B6D}"/>
              </a:ext>
            </a:extLst>
          </p:cNvPr>
          <p:cNvSpPr txBox="1"/>
          <p:nvPr/>
        </p:nvSpPr>
        <p:spPr>
          <a:xfrm>
            <a:off x="1841500" y="119270"/>
            <a:ext cx="9080500"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data-driven resilience</a:t>
            </a:r>
            <a:endParaRPr lang="en-US" sz="2800" dirty="0">
              <a:solidFill>
                <a:schemeClr val="tx1">
                  <a:lumMod val="50000"/>
                  <a:lumOff val="50000"/>
                </a:schemeClr>
              </a:solidFill>
              <a:latin typeface="+mj-lt"/>
            </a:endParaRPr>
          </a:p>
        </p:txBody>
      </p:sp>
    </p:spTree>
    <p:extLst>
      <p:ext uri="{BB962C8B-B14F-4D97-AF65-F5344CB8AC3E}">
        <p14:creationId xmlns:p14="http://schemas.microsoft.com/office/powerpoint/2010/main" val="605127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8C24536-567A-4847-9286-1DC0F76E0564}"/>
              </a:ext>
            </a:extLst>
          </p:cNvPr>
          <p:cNvSpPr txBox="1"/>
          <p:nvPr/>
        </p:nvSpPr>
        <p:spPr>
          <a:xfrm>
            <a:off x="283026" y="119270"/>
            <a:ext cx="11698596" cy="523220"/>
          </a:xfrm>
          <a:prstGeom prst="rect">
            <a:avLst/>
          </a:prstGeom>
          <a:noFill/>
        </p:spPr>
        <p:txBody>
          <a:bodyPr wrap="square" rtlCol="0">
            <a:spAutoFit/>
          </a:bodyPr>
          <a:lstStyle/>
          <a:p>
            <a:pPr algn="ctr"/>
            <a:r>
              <a:rPr lang="en-GB" sz="2800" b="1" dirty="0" err="1">
                <a:latin typeface="+mj-lt"/>
              </a:rPr>
              <a:t>CaribData</a:t>
            </a:r>
            <a:r>
              <a:rPr lang="en-GB" sz="2800" dirty="0">
                <a:latin typeface="+mj-lt"/>
              </a:rPr>
              <a:t>: An ecosystem for Caribbean data sharing</a:t>
            </a:r>
            <a:endParaRPr lang="en-US" sz="2800" dirty="0">
              <a:latin typeface="+mj-lt"/>
            </a:endParaRPr>
          </a:p>
        </p:txBody>
      </p:sp>
      <p:sp>
        <p:nvSpPr>
          <p:cNvPr id="6" name="TextBox 5">
            <a:extLst>
              <a:ext uri="{FF2B5EF4-FFF2-40B4-BE49-F238E27FC236}">
                <a16:creationId xmlns:a16="http://schemas.microsoft.com/office/drawing/2014/main" id="{99B52C8F-AFAB-46AC-B46B-EF217C5690DF}"/>
              </a:ext>
            </a:extLst>
          </p:cNvPr>
          <p:cNvSpPr txBox="1"/>
          <p:nvPr/>
        </p:nvSpPr>
        <p:spPr>
          <a:xfrm>
            <a:off x="293914" y="1063175"/>
            <a:ext cx="4125686" cy="523220"/>
          </a:xfrm>
          <a:prstGeom prst="rect">
            <a:avLst/>
          </a:prstGeom>
          <a:noFill/>
          <a:ln w="6350">
            <a:noFill/>
          </a:ln>
        </p:spPr>
        <p:txBody>
          <a:bodyPr wrap="square" rtlCol="0">
            <a:spAutoFit/>
          </a:bodyPr>
          <a:lstStyle/>
          <a:p>
            <a:r>
              <a:rPr lang="en-GB" sz="2800" b="1" dirty="0">
                <a:latin typeface="Calibri Light" panose="020F0302020204030204" pitchFamily="34" charset="0"/>
                <a:cs typeface="Calibri Light" panose="020F0302020204030204" pitchFamily="34" charset="0"/>
              </a:rPr>
              <a:t>Sustainability</a:t>
            </a:r>
            <a:endParaRPr lang="en-US" b="1" dirty="0">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93D0DD8F-C426-4F81-B87B-D24E4DFDD0E9}"/>
              </a:ext>
            </a:extLst>
          </p:cNvPr>
          <p:cNvSpPr txBox="1"/>
          <p:nvPr/>
        </p:nvSpPr>
        <p:spPr>
          <a:xfrm>
            <a:off x="293914" y="1714692"/>
            <a:ext cx="11687708" cy="523220"/>
          </a:xfrm>
          <a:prstGeom prst="rect">
            <a:avLst/>
          </a:prstGeom>
          <a:solidFill>
            <a:schemeClr val="accent1">
              <a:lumMod val="60000"/>
              <a:lumOff val="40000"/>
            </a:schemeClr>
          </a:solidFill>
          <a:ln w="6350">
            <a:solidFill>
              <a:schemeClr val="bg1">
                <a:lumMod val="50000"/>
              </a:schemeClr>
            </a:solidFill>
          </a:ln>
        </p:spPr>
        <p:txBody>
          <a:bodyPr wrap="square">
            <a:spAutoFit/>
          </a:bodyPr>
          <a:lstStyle/>
          <a:p>
            <a:pPr algn="ctr"/>
            <a:r>
              <a:rPr lang="en-US" sz="2800" b="1" dirty="0">
                <a:solidFill>
                  <a:schemeClr val="bg1">
                    <a:lumMod val="95000"/>
                  </a:schemeClr>
                </a:solidFill>
                <a:latin typeface="Calibri Light" panose="020F0302020204030204" pitchFamily="34" charset="0"/>
                <a:ea typeface="Times New Roman" panose="02020603050405020304" pitchFamily="18" charset="0"/>
                <a:cs typeface="Times New Roman" panose="02020603050405020304" pitchFamily="18" charset="0"/>
              </a:rPr>
              <a:t>Each operational stream will include an activity that can generate income</a:t>
            </a:r>
          </a:p>
        </p:txBody>
      </p:sp>
      <p:sp>
        <p:nvSpPr>
          <p:cNvPr id="9" name="TextBox 8">
            <a:extLst>
              <a:ext uri="{FF2B5EF4-FFF2-40B4-BE49-F238E27FC236}">
                <a16:creationId xmlns:a16="http://schemas.microsoft.com/office/drawing/2014/main" id="{1AB54E6B-763A-4D91-AE1F-C9A7AC50743A}"/>
              </a:ext>
            </a:extLst>
          </p:cNvPr>
          <p:cNvSpPr txBox="1"/>
          <p:nvPr/>
        </p:nvSpPr>
        <p:spPr>
          <a:xfrm>
            <a:off x="293914" y="2366209"/>
            <a:ext cx="4125686" cy="523220"/>
          </a:xfrm>
          <a:prstGeom prst="rect">
            <a:avLst/>
          </a:prstGeom>
          <a:noFill/>
          <a:ln w="6350">
            <a:noFill/>
          </a:ln>
        </p:spPr>
        <p:txBody>
          <a:bodyPr wrap="square" rtlCol="0">
            <a:spAutoFit/>
          </a:bodyPr>
          <a:lstStyle/>
          <a:p>
            <a:r>
              <a:rPr lang="en-GB" sz="2800" b="1" dirty="0">
                <a:latin typeface="Calibri Light" panose="020F0302020204030204" pitchFamily="34" charset="0"/>
                <a:cs typeface="Calibri Light" panose="020F0302020204030204" pitchFamily="34" charset="0"/>
              </a:rPr>
              <a:t>In 3-4 years</a:t>
            </a:r>
            <a:endParaRPr lang="en-US" sz="2000" b="1" dirty="0">
              <a:latin typeface="Calibri Light" panose="020F0302020204030204" pitchFamily="34" charset="0"/>
              <a:cs typeface="Calibri Light" panose="020F0302020204030204" pitchFamily="34" charset="0"/>
            </a:endParaRPr>
          </a:p>
        </p:txBody>
      </p:sp>
      <p:sp>
        <p:nvSpPr>
          <p:cNvPr id="10" name="TextBox 9">
            <a:extLst>
              <a:ext uri="{FF2B5EF4-FFF2-40B4-BE49-F238E27FC236}">
                <a16:creationId xmlns:a16="http://schemas.microsoft.com/office/drawing/2014/main" id="{CD5584AC-4D9C-4F58-8BA7-3882C176C250}"/>
              </a:ext>
            </a:extLst>
          </p:cNvPr>
          <p:cNvSpPr txBox="1"/>
          <p:nvPr/>
        </p:nvSpPr>
        <p:spPr>
          <a:xfrm>
            <a:off x="615580" y="2936557"/>
            <a:ext cx="11366041" cy="954107"/>
          </a:xfrm>
          <a:prstGeom prst="rect">
            <a:avLst/>
          </a:prstGeom>
          <a:noFill/>
          <a:ln w="6350">
            <a:noFill/>
          </a:ln>
        </p:spPr>
        <p:txBody>
          <a:bodyPr wrap="square" rtlCol="0">
            <a:spAutoFit/>
          </a:bodyPr>
          <a:lstStyle/>
          <a:p>
            <a:r>
              <a:rPr lang="en-GB" sz="2800" dirty="0">
                <a:latin typeface="+mj-lt"/>
              </a:rPr>
              <a:t>Full-service virtual centre serving partner organizations</a:t>
            </a:r>
          </a:p>
          <a:p>
            <a:r>
              <a:rPr lang="en-GB" sz="2800" dirty="0">
                <a:latin typeface="+mj-lt"/>
              </a:rPr>
              <a:t>Regionally recognized centre for Caribbean data and evidence</a:t>
            </a:r>
            <a:endParaRPr lang="en-US" sz="2800" dirty="0">
              <a:latin typeface="+mj-lt"/>
            </a:endParaRPr>
          </a:p>
        </p:txBody>
      </p:sp>
      <p:sp>
        <p:nvSpPr>
          <p:cNvPr id="12" name="TextBox 11">
            <a:extLst>
              <a:ext uri="{FF2B5EF4-FFF2-40B4-BE49-F238E27FC236}">
                <a16:creationId xmlns:a16="http://schemas.microsoft.com/office/drawing/2014/main" id="{3707508F-8025-4575-83B1-6822C616E014}"/>
              </a:ext>
            </a:extLst>
          </p:cNvPr>
          <p:cNvSpPr txBox="1"/>
          <p:nvPr/>
        </p:nvSpPr>
        <p:spPr>
          <a:xfrm>
            <a:off x="293914" y="4449849"/>
            <a:ext cx="4125686" cy="523220"/>
          </a:xfrm>
          <a:prstGeom prst="rect">
            <a:avLst/>
          </a:prstGeom>
          <a:noFill/>
          <a:ln w="6350">
            <a:noFill/>
          </a:ln>
        </p:spPr>
        <p:txBody>
          <a:bodyPr wrap="square" rtlCol="0">
            <a:spAutoFit/>
          </a:bodyPr>
          <a:lstStyle/>
          <a:p>
            <a:r>
              <a:rPr lang="en-GB" sz="2800" b="1" dirty="0">
                <a:latin typeface="Calibri Light" panose="020F0302020204030204" pitchFamily="34" charset="0"/>
                <a:cs typeface="Calibri Light" panose="020F0302020204030204" pitchFamily="34" charset="0"/>
              </a:rPr>
              <a:t>In 4-10 years</a:t>
            </a:r>
            <a:endParaRPr lang="en-US" sz="2000" b="1" dirty="0">
              <a:latin typeface="Calibri Light" panose="020F0302020204030204" pitchFamily="34" charset="0"/>
              <a:cs typeface="Calibri Light" panose="020F0302020204030204" pitchFamily="34" charset="0"/>
            </a:endParaRPr>
          </a:p>
        </p:txBody>
      </p:sp>
      <p:sp>
        <p:nvSpPr>
          <p:cNvPr id="13" name="TextBox 12">
            <a:extLst>
              <a:ext uri="{FF2B5EF4-FFF2-40B4-BE49-F238E27FC236}">
                <a16:creationId xmlns:a16="http://schemas.microsoft.com/office/drawing/2014/main" id="{8DA07149-1246-4DE1-BA5B-B5009CF0C609}"/>
              </a:ext>
            </a:extLst>
          </p:cNvPr>
          <p:cNvSpPr txBox="1"/>
          <p:nvPr/>
        </p:nvSpPr>
        <p:spPr>
          <a:xfrm>
            <a:off x="615580" y="5020197"/>
            <a:ext cx="11366041" cy="1384995"/>
          </a:xfrm>
          <a:prstGeom prst="rect">
            <a:avLst/>
          </a:prstGeom>
          <a:noFill/>
          <a:ln w="6350">
            <a:noFill/>
          </a:ln>
        </p:spPr>
        <p:txBody>
          <a:bodyPr wrap="square" rtlCol="0">
            <a:spAutoFit/>
          </a:bodyPr>
          <a:lstStyle/>
          <a:p>
            <a:r>
              <a:rPr lang="en-GB" sz="2800" dirty="0">
                <a:latin typeface="+mj-lt"/>
              </a:rPr>
              <a:t>Self financing</a:t>
            </a:r>
          </a:p>
          <a:p>
            <a:r>
              <a:rPr lang="en-GB" sz="2800" dirty="0">
                <a:latin typeface="+mj-lt"/>
              </a:rPr>
              <a:t>Globally recognized centre for Caribbean data and evidence</a:t>
            </a:r>
            <a:endParaRPr lang="en-US" sz="2800" dirty="0">
              <a:latin typeface="+mj-lt"/>
            </a:endParaRPr>
          </a:p>
          <a:p>
            <a:r>
              <a:rPr lang="en-US" sz="2800" dirty="0">
                <a:latin typeface="+mj-lt"/>
              </a:rPr>
              <a:t>A resource hub for Caribbean data</a:t>
            </a:r>
            <a:endParaRPr lang="en-GB" sz="2800" dirty="0">
              <a:latin typeface="+mj-lt"/>
            </a:endParaRPr>
          </a:p>
        </p:txBody>
      </p:sp>
      <p:cxnSp>
        <p:nvCxnSpPr>
          <p:cNvPr id="11" name="Straight Connector 10">
            <a:extLst>
              <a:ext uri="{FF2B5EF4-FFF2-40B4-BE49-F238E27FC236}">
                <a16:creationId xmlns:a16="http://schemas.microsoft.com/office/drawing/2014/main" id="{B12DE51E-5C77-4C8E-8D52-70D28FC1969B}"/>
              </a:ext>
            </a:extLst>
          </p:cNvPr>
          <p:cNvCxnSpPr>
            <a:cxnSpLocks/>
          </p:cNvCxnSpPr>
          <p:nvPr/>
        </p:nvCxnSpPr>
        <p:spPr>
          <a:xfrm>
            <a:off x="0" y="374073"/>
            <a:ext cx="12192000" cy="0"/>
          </a:xfrm>
          <a:prstGeom prst="line">
            <a:avLst/>
          </a:prstGeom>
          <a:ln w="889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A0DF39-BADB-4C2A-99E5-89139E96732D}"/>
              </a:ext>
            </a:extLst>
          </p:cNvPr>
          <p:cNvSpPr txBox="1"/>
          <p:nvPr/>
        </p:nvSpPr>
        <p:spPr>
          <a:xfrm>
            <a:off x="2327564" y="119270"/>
            <a:ext cx="7647709"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 sharing</a:t>
            </a:r>
            <a:endParaRPr lang="en-US" sz="2800" dirty="0">
              <a:solidFill>
                <a:schemeClr val="tx1">
                  <a:lumMod val="50000"/>
                  <a:lumOff val="50000"/>
                </a:schemeClr>
              </a:solidFill>
              <a:latin typeface="+mj-lt"/>
            </a:endParaRPr>
          </a:p>
        </p:txBody>
      </p:sp>
      <p:sp>
        <p:nvSpPr>
          <p:cNvPr id="15" name="TextBox 14">
            <a:extLst>
              <a:ext uri="{FF2B5EF4-FFF2-40B4-BE49-F238E27FC236}">
                <a16:creationId xmlns:a16="http://schemas.microsoft.com/office/drawing/2014/main" id="{F1C0E21A-AF6F-4E53-9F75-8E669D4A052F}"/>
              </a:ext>
            </a:extLst>
          </p:cNvPr>
          <p:cNvSpPr txBox="1"/>
          <p:nvPr/>
        </p:nvSpPr>
        <p:spPr>
          <a:xfrm>
            <a:off x="1841500" y="119270"/>
            <a:ext cx="9080500"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data-driven resilience</a:t>
            </a:r>
            <a:endParaRPr lang="en-US" sz="2800" dirty="0">
              <a:solidFill>
                <a:schemeClr val="tx1">
                  <a:lumMod val="50000"/>
                  <a:lumOff val="50000"/>
                </a:schemeClr>
              </a:solidFill>
              <a:latin typeface="+mj-lt"/>
            </a:endParaRPr>
          </a:p>
        </p:txBody>
      </p:sp>
    </p:spTree>
    <p:extLst>
      <p:ext uri="{BB962C8B-B14F-4D97-AF65-F5344CB8AC3E}">
        <p14:creationId xmlns:p14="http://schemas.microsoft.com/office/powerpoint/2010/main" val="2708245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FA2C5E9-8311-4F4A-ACAF-950CAA4FD5E8}"/>
              </a:ext>
            </a:extLst>
          </p:cNvPr>
          <p:cNvSpPr txBox="1"/>
          <p:nvPr/>
        </p:nvSpPr>
        <p:spPr>
          <a:xfrm>
            <a:off x="283026" y="119270"/>
            <a:ext cx="11698596" cy="523220"/>
          </a:xfrm>
          <a:prstGeom prst="rect">
            <a:avLst/>
          </a:prstGeom>
          <a:noFill/>
        </p:spPr>
        <p:txBody>
          <a:bodyPr wrap="square" rtlCol="0">
            <a:spAutoFit/>
          </a:bodyPr>
          <a:lstStyle/>
          <a:p>
            <a:pPr algn="ctr"/>
            <a:r>
              <a:rPr lang="en-GB" sz="2800" b="1" dirty="0" err="1">
                <a:latin typeface="+mj-lt"/>
              </a:rPr>
              <a:t>CaribData</a:t>
            </a:r>
            <a:r>
              <a:rPr lang="en-GB" sz="2800" dirty="0">
                <a:latin typeface="+mj-lt"/>
              </a:rPr>
              <a:t>: An ecosystem for Caribbean data sharing</a:t>
            </a:r>
            <a:endParaRPr lang="en-US" sz="2800" dirty="0">
              <a:latin typeface="+mj-lt"/>
            </a:endParaRPr>
          </a:p>
        </p:txBody>
      </p:sp>
      <p:sp>
        <p:nvSpPr>
          <p:cNvPr id="6" name="TextBox 5">
            <a:extLst>
              <a:ext uri="{FF2B5EF4-FFF2-40B4-BE49-F238E27FC236}">
                <a16:creationId xmlns:a16="http://schemas.microsoft.com/office/drawing/2014/main" id="{55CD2DC1-6FC9-44C1-9A44-132123C971FD}"/>
              </a:ext>
            </a:extLst>
          </p:cNvPr>
          <p:cNvSpPr txBox="1"/>
          <p:nvPr/>
        </p:nvSpPr>
        <p:spPr>
          <a:xfrm>
            <a:off x="293914" y="996975"/>
            <a:ext cx="5682936" cy="523220"/>
          </a:xfrm>
          <a:prstGeom prst="rect">
            <a:avLst/>
          </a:prstGeom>
          <a:solidFill>
            <a:schemeClr val="bg1">
              <a:lumMod val="95000"/>
            </a:schemeClr>
          </a:solidFill>
          <a:ln w="6350">
            <a:solidFill>
              <a:schemeClr val="bg1">
                <a:lumMod val="50000"/>
              </a:schemeClr>
            </a:solidFill>
          </a:ln>
        </p:spPr>
        <p:txBody>
          <a:bodyPr wrap="square" rtlCol="0">
            <a:spAutoFit/>
          </a:bodyPr>
          <a:lstStyle/>
          <a:p>
            <a:pPr algn="ctr"/>
            <a:r>
              <a:rPr lang="en-GB" sz="2800" b="1" dirty="0">
                <a:latin typeface="Calibri Light" panose="020F0302020204030204" pitchFamily="34" charset="0"/>
                <a:cs typeface="Calibri Light" panose="020F0302020204030204" pitchFamily="34" charset="0"/>
              </a:rPr>
              <a:t>Regional partners</a:t>
            </a:r>
            <a:endParaRPr lang="en-US" b="1" dirty="0">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F0100387-3134-4A58-B211-B21E0CB656D7}"/>
              </a:ext>
            </a:extLst>
          </p:cNvPr>
          <p:cNvSpPr txBox="1"/>
          <p:nvPr/>
        </p:nvSpPr>
        <p:spPr>
          <a:xfrm>
            <a:off x="6215152" y="998410"/>
            <a:ext cx="5682936" cy="523220"/>
          </a:xfrm>
          <a:prstGeom prst="rect">
            <a:avLst/>
          </a:prstGeom>
          <a:solidFill>
            <a:schemeClr val="bg1">
              <a:lumMod val="95000"/>
            </a:schemeClr>
          </a:solidFill>
          <a:ln w="6350">
            <a:solidFill>
              <a:schemeClr val="bg1">
                <a:lumMod val="50000"/>
              </a:schemeClr>
            </a:solidFill>
          </a:ln>
        </p:spPr>
        <p:txBody>
          <a:bodyPr wrap="square" rtlCol="0">
            <a:spAutoFit/>
          </a:bodyPr>
          <a:lstStyle/>
          <a:p>
            <a:pPr algn="ctr"/>
            <a:r>
              <a:rPr lang="en-GB" sz="2800" b="1" dirty="0">
                <a:latin typeface="Calibri Light" panose="020F0302020204030204" pitchFamily="34" charset="0"/>
                <a:cs typeface="Calibri Light" panose="020F0302020204030204" pitchFamily="34" charset="0"/>
              </a:rPr>
              <a:t>Country partners</a:t>
            </a:r>
            <a:endParaRPr lang="en-US" b="1" dirty="0">
              <a:latin typeface="Calibri Light" panose="020F0302020204030204" pitchFamily="34" charset="0"/>
              <a:cs typeface="Calibri Light" panose="020F0302020204030204" pitchFamily="34" charset="0"/>
            </a:endParaRPr>
          </a:p>
        </p:txBody>
      </p:sp>
      <p:sp>
        <p:nvSpPr>
          <p:cNvPr id="9" name="TextBox 8">
            <a:extLst>
              <a:ext uri="{FF2B5EF4-FFF2-40B4-BE49-F238E27FC236}">
                <a16:creationId xmlns:a16="http://schemas.microsoft.com/office/drawing/2014/main" id="{A34070CD-D469-4C61-8CE8-09AA84D974FE}"/>
              </a:ext>
            </a:extLst>
          </p:cNvPr>
          <p:cNvSpPr txBox="1"/>
          <p:nvPr/>
        </p:nvSpPr>
        <p:spPr>
          <a:xfrm>
            <a:off x="283026" y="1687814"/>
            <a:ext cx="5682936" cy="2246769"/>
          </a:xfrm>
          <a:prstGeom prst="rect">
            <a:avLst/>
          </a:prstGeom>
          <a:noFill/>
          <a:ln w="6350">
            <a:noFill/>
          </a:ln>
        </p:spPr>
        <p:txBody>
          <a:bodyPr wrap="square" rtlCol="0">
            <a:spAutoFit/>
          </a:bodyPr>
          <a:lstStyle/>
          <a:p>
            <a:pPr algn="ctr"/>
            <a:r>
              <a:rPr lang="en-GB" sz="2800" b="1" dirty="0">
                <a:latin typeface="Calibri Light" panose="020F0302020204030204" pitchFamily="34" charset="0"/>
                <a:cs typeface="Calibri Light" panose="020F0302020204030204" pitchFamily="34" charset="0"/>
              </a:rPr>
              <a:t>Initial partners:</a:t>
            </a:r>
          </a:p>
          <a:p>
            <a:pPr algn="ctr"/>
            <a:r>
              <a:rPr lang="en-GB" sz="2800" dirty="0">
                <a:latin typeface="Calibri Light" panose="020F0302020204030204" pitchFamily="34" charset="0"/>
                <a:cs typeface="Calibri Light" panose="020F0302020204030204" pitchFamily="34" charset="0"/>
              </a:rPr>
              <a:t>The UWI</a:t>
            </a:r>
          </a:p>
          <a:p>
            <a:pPr algn="ctr"/>
            <a:r>
              <a:rPr lang="en-GB" sz="2800" dirty="0">
                <a:latin typeface="Calibri Light" panose="020F0302020204030204" pitchFamily="34" charset="0"/>
                <a:cs typeface="Calibri Light" panose="020F0302020204030204" pitchFamily="34" charset="0"/>
              </a:rPr>
              <a:t>PAHO</a:t>
            </a:r>
          </a:p>
          <a:p>
            <a:pPr algn="ctr"/>
            <a:r>
              <a:rPr lang="en-GB" sz="2800" dirty="0">
                <a:latin typeface="Calibri Light" panose="020F0302020204030204" pitchFamily="34" charset="0"/>
                <a:cs typeface="Calibri Light" panose="020F0302020204030204" pitchFamily="34" charset="0"/>
              </a:rPr>
              <a:t>CDEMA</a:t>
            </a:r>
          </a:p>
          <a:p>
            <a:pPr algn="ctr"/>
            <a:r>
              <a:rPr lang="en-GB" sz="2800" dirty="0">
                <a:latin typeface="Calibri Light" panose="020F0302020204030204" pitchFamily="34" charset="0"/>
                <a:cs typeface="Calibri Light" panose="020F0302020204030204" pitchFamily="34" charset="0"/>
              </a:rPr>
              <a:t>PDC</a:t>
            </a:r>
          </a:p>
        </p:txBody>
      </p:sp>
      <p:sp>
        <p:nvSpPr>
          <p:cNvPr id="10" name="TextBox 9">
            <a:extLst>
              <a:ext uri="{FF2B5EF4-FFF2-40B4-BE49-F238E27FC236}">
                <a16:creationId xmlns:a16="http://schemas.microsoft.com/office/drawing/2014/main" id="{CA4C8E18-D6A8-437F-82B0-4A30C113A5EF}"/>
              </a:ext>
            </a:extLst>
          </p:cNvPr>
          <p:cNvSpPr txBox="1"/>
          <p:nvPr/>
        </p:nvSpPr>
        <p:spPr>
          <a:xfrm>
            <a:off x="6226038" y="1687814"/>
            <a:ext cx="5682936" cy="2246769"/>
          </a:xfrm>
          <a:prstGeom prst="rect">
            <a:avLst/>
          </a:prstGeom>
          <a:noFill/>
          <a:ln w="6350">
            <a:noFill/>
          </a:ln>
        </p:spPr>
        <p:txBody>
          <a:bodyPr wrap="square" rtlCol="0">
            <a:spAutoFit/>
          </a:bodyPr>
          <a:lstStyle/>
          <a:p>
            <a:pPr algn="ctr"/>
            <a:r>
              <a:rPr lang="en-GB" sz="2800" b="1" dirty="0">
                <a:latin typeface="Calibri Light" panose="020F0302020204030204" pitchFamily="34" charset="0"/>
                <a:cs typeface="Calibri Light" panose="020F0302020204030204" pitchFamily="34" charset="0"/>
              </a:rPr>
              <a:t>Potential partners:</a:t>
            </a:r>
          </a:p>
          <a:p>
            <a:pPr algn="ctr"/>
            <a:r>
              <a:rPr lang="en-GB" sz="2800" dirty="0">
                <a:latin typeface="Calibri Light" panose="020F0302020204030204" pitchFamily="34" charset="0"/>
                <a:cs typeface="Calibri Light" panose="020F0302020204030204" pitchFamily="34" charset="0"/>
              </a:rPr>
              <a:t>National Statistical Offices</a:t>
            </a:r>
          </a:p>
          <a:p>
            <a:pPr algn="ctr"/>
            <a:r>
              <a:rPr lang="en-GB" sz="2800" dirty="0">
                <a:latin typeface="Calibri Light" panose="020F0302020204030204" pitchFamily="34" charset="0"/>
                <a:cs typeface="Calibri Light" panose="020F0302020204030204" pitchFamily="34" charset="0"/>
              </a:rPr>
              <a:t>Ministries of Health</a:t>
            </a:r>
          </a:p>
          <a:p>
            <a:pPr algn="ctr"/>
            <a:r>
              <a:rPr lang="en-GB" sz="2800" dirty="0">
                <a:latin typeface="Calibri Light" panose="020F0302020204030204" pitchFamily="34" charset="0"/>
                <a:cs typeface="Calibri Light" panose="020F0302020204030204" pitchFamily="34" charset="0"/>
              </a:rPr>
              <a:t>Ministries of Education</a:t>
            </a:r>
          </a:p>
          <a:p>
            <a:pPr algn="ctr"/>
            <a:r>
              <a:rPr lang="en-GB" sz="2800" dirty="0">
                <a:latin typeface="Calibri Light" panose="020F0302020204030204" pitchFamily="34" charset="0"/>
                <a:cs typeface="Calibri Light" panose="020F0302020204030204" pitchFamily="34" charset="0"/>
              </a:rPr>
              <a:t>NGOs / Civil Society</a:t>
            </a:r>
          </a:p>
        </p:txBody>
      </p:sp>
      <p:sp>
        <p:nvSpPr>
          <p:cNvPr id="11" name="TextBox 10">
            <a:extLst>
              <a:ext uri="{FF2B5EF4-FFF2-40B4-BE49-F238E27FC236}">
                <a16:creationId xmlns:a16="http://schemas.microsoft.com/office/drawing/2014/main" id="{8AB8215F-3572-410C-ABF9-26CCB730517E}"/>
              </a:ext>
            </a:extLst>
          </p:cNvPr>
          <p:cNvSpPr txBox="1"/>
          <p:nvPr/>
        </p:nvSpPr>
        <p:spPr>
          <a:xfrm>
            <a:off x="283026" y="4266186"/>
            <a:ext cx="11625948" cy="2246769"/>
          </a:xfrm>
          <a:prstGeom prst="rect">
            <a:avLst/>
          </a:prstGeom>
          <a:solidFill>
            <a:schemeClr val="accent1">
              <a:lumMod val="40000"/>
              <a:lumOff val="60000"/>
            </a:schemeClr>
          </a:solidFill>
          <a:ln w="6350">
            <a:solidFill>
              <a:schemeClr val="bg1">
                <a:lumMod val="50000"/>
              </a:schemeClr>
            </a:solidFill>
          </a:ln>
        </p:spPr>
        <p:txBody>
          <a:bodyPr wrap="square" rtlCol="0">
            <a:spAutoFit/>
          </a:bodyPr>
          <a:lstStyle/>
          <a:p>
            <a:pPr marL="914400" lvl="1" indent="-457200">
              <a:buFont typeface="Arial" panose="020B0604020202020204" pitchFamily="34" charset="0"/>
              <a:buChar char="•"/>
            </a:pPr>
            <a:r>
              <a:rPr lang="en-GB" sz="2800" dirty="0">
                <a:latin typeface="Calibri Light" panose="020F0302020204030204" pitchFamily="34" charset="0"/>
                <a:cs typeface="Calibri Light" panose="020F0302020204030204" pitchFamily="34" charset="0"/>
              </a:rPr>
              <a:t>A network to enable Caribbean data re-use</a:t>
            </a:r>
          </a:p>
          <a:p>
            <a:pPr marL="914400" lvl="1" indent="-457200">
              <a:buFont typeface="Arial" panose="020B0604020202020204" pitchFamily="34" charset="0"/>
              <a:buChar char="•"/>
            </a:pPr>
            <a:r>
              <a:rPr lang="en-GB" sz="2800" dirty="0">
                <a:latin typeface="Calibri Light" panose="020F0302020204030204" pitchFamily="34" charset="0"/>
                <a:cs typeface="Calibri Light" panose="020F0302020204030204" pitchFamily="34" charset="0"/>
              </a:rPr>
              <a:t>Focus on sustainability</a:t>
            </a:r>
          </a:p>
          <a:p>
            <a:pPr marL="914400" lvl="1" indent="-457200">
              <a:buFont typeface="Arial" panose="020B0604020202020204" pitchFamily="34" charset="0"/>
              <a:buChar char="•"/>
            </a:pPr>
            <a:r>
              <a:rPr lang="en-GB" sz="2800" dirty="0">
                <a:latin typeface="Calibri Light" panose="020F0302020204030204" pitchFamily="34" charset="0"/>
                <a:cs typeface="Calibri Light" panose="020F0302020204030204" pitchFamily="34" charset="0"/>
              </a:rPr>
              <a:t>Not </a:t>
            </a:r>
            <a:r>
              <a:rPr lang="en-GB" sz="2800">
                <a:latin typeface="Calibri Light" panose="020F0302020204030204" pitchFamily="34" charset="0"/>
                <a:cs typeface="Calibri Light" panose="020F0302020204030204" pitchFamily="34" charset="0"/>
              </a:rPr>
              <a:t>just UWI</a:t>
            </a:r>
          </a:p>
          <a:p>
            <a:pPr marL="914400" lvl="1" indent="-457200">
              <a:buFont typeface="Arial" panose="020B0604020202020204" pitchFamily="34" charset="0"/>
              <a:buChar char="•"/>
            </a:pPr>
            <a:r>
              <a:rPr lang="en-GB" sz="2800">
                <a:latin typeface="Calibri Light" panose="020F0302020204030204" pitchFamily="34" charset="0"/>
                <a:cs typeface="Calibri Light" panose="020F0302020204030204" pitchFamily="34" charset="0"/>
              </a:rPr>
              <a:t>Complement </a:t>
            </a:r>
            <a:r>
              <a:rPr lang="en-GB" sz="2800" dirty="0">
                <a:latin typeface="Calibri Light" panose="020F0302020204030204" pitchFamily="34" charset="0"/>
                <a:cs typeface="Calibri Light" panose="020F0302020204030204" pitchFamily="34" charset="0"/>
              </a:rPr>
              <a:t>other regional data initiatives</a:t>
            </a:r>
          </a:p>
          <a:p>
            <a:pPr marL="914400" lvl="1" indent="-457200">
              <a:buFont typeface="Arial" panose="020B0604020202020204" pitchFamily="34" charset="0"/>
              <a:buChar char="•"/>
            </a:pPr>
            <a:r>
              <a:rPr lang="en-GB" sz="2800" dirty="0">
                <a:latin typeface="Calibri Light" panose="020F0302020204030204" pitchFamily="34" charset="0"/>
                <a:cs typeface="Calibri Light" panose="020F0302020204030204" pitchFamily="34" charset="0"/>
              </a:rPr>
              <a:t>Support country partners according to their level of data development</a:t>
            </a:r>
            <a:endParaRPr lang="en-US" dirty="0">
              <a:latin typeface="Calibri Light" panose="020F0302020204030204" pitchFamily="34" charset="0"/>
              <a:cs typeface="Calibri Light" panose="020F0302020204030204" pitchFamily="34" charset="0"/>
            </a:endParaRPr>
          </a:p>
        </p:txBody>
      </p:sp>
      <p:cxnSp>
        <p:nvCxnSpPr>
          <p:cNvPr id="12" name="Straight Connector 11">
            <a:extLst>
              <a:ext uri="{FF2B5EF4-FFF2-40B4-BE49-F238E27FC236}">
                <a16:creationId xmlns:a16="http://schemas.microsoft.com/office/drawing/2014/main" id="{AC272A5F-9F33-4D13-ACC1-8D9527E86AB3}"/>
              </a:ext>
            </a:extLst>
          </p:cNvPr>
          <p:cNvCxnSpPr>
            <a:cxnSpLocks/>
          </p:cNvCxnSpPr>
          <p:nvPr/>
        </p:nvCxnSpPr>
        <p:spPr>
          <a:xfrm>
            <a:off x="0" y="374073"/>
            <a:ext cx="12192000" cy="0"/>
          </a:xfrm>
          <a:prstGeom prst="line">
            <a:avLst/>
          </a:prstGeom>
          <a:ln w="889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B544BFA-4639-4924-8467-B088024C4A1F}"/>
              </a:ext>
            </a:extLst>
          </p:cNvPr>
          <p:cNvSpPr txBox="1"/>
          <p:nvPr/>
        </p:nvSpPr>
        <p:spPr>
          <a:xfrm>
            <a:off x="2327564" y="119270"/>
            <a:ext cx="7647709"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 sharing</a:t>
            </a:r>
            <a:endParaRPr lang="en-US" sz="2800" dirty="0">
              <a:solidFill>
                <a:schemeClr val="tx1">
                  <a:lumMod val="50000"/>
                  <a:lumOff val="50000"/>
                </a:schemeClr>
              </a:solidFill>
              <a:latin typeface="+mj-lt"/>
            </a:endParaRPr>
          </a:p>
        </p:txBody>
      </p:sp>
      <p:sp>
        <p:nvSpPr>
          <p:cNvPr id="14" name="TextBox 13">
            <a:extLst>
              <a:ext uri="{FF2B5EF4-FFF2-40B4-BE49-F238E27FC236}">
                <a16:creationId xmlns:a16="http://schemas.microsoft.com/office/drawing/2014/main" id="{C44526D4-5324-461E-B258-AFDCD7E2A0FC}"/>
              </a:ext>
            </a:extLst>
          </p:cNvPr>
          <p:cNvSpPr txBox="1"/>
          <p:nvPr/>
        </p:nvSpPr>
        <p:spPr>
          <a:xfrm>
            <a:off x="1765300" y="119270"/>
            <a:ext cx="9080500"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data-driven resilience</a:t>
            </a:r>
            <a:endParaRPr lang="en-US" sz="2800" dirty="0">
              <a:solidFill>
                <a:schemeClr val="tx1">
                  <a:lumMod val="50000"/>
                  <a:lumOff val="50000"/>
                </a:schemeClr>
              </a:solidFill>
              <a:latin typeface="+mj-lt"/>
            </a:endParaRPr>
          </a:p>
        </p:txBody>
      </p:sp>
    </p:spTree>
    <p:extLst>
      <p:ext uri="{BB962C8B-B14F-4D97-AF65-F5344CB8AC3E}">
        <p14:creationId xmlns:p14="http://schemas.microsoft.com/office/powerpoint/2010/main" val="3008307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833843-0734-430C-B8CC-DC0B97371DFC}"/>
              </a:ext>
            </a:extLst>
          </p:cNvPr>
          <p:cNvSpPr txBox="1"/>
          <p:nvPr/>
        </p:nvSpPr>
        <p:spPr>
          <a:xfrm>
            <a:off x="283026" y="122994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The global data and analytics environment is evolving rapidly</a:t>
            </a:r>
            <a:endParaRPr lang="en-US" sz="2400" dirty="0">
              <a:latin typeface="+mj-lt"/>
            </a:endParaRPr>
          </a:p>
        </p:txBody>
      </p:sp>
      <p:sp>
        <p:nvSpPr>
          <p:cNvPr id="6" name="TextBox 5">
            <a:extLst>
              <a:ext uri="{FF2B5EF4-FFF2-40B4-BE49-F238E27FC236}">
                <a16:creationId xmlns:a16="http://schemas.microsoft.com/office/drawing/2014/main" id="{817EEDC3-94AF-4FF3-B5A6-48DA7208D6BF}"/>
              </a:ext>
            </a:extLst>
          </p:cNvPr>
          <p:cNvSpPr txBox="1"/>
          <p:nvPr/>
        </p:nvSpPr>
        <p:spPr>
          <a:xfrm>
            <a:off x="283027" y="2308531"/>
            <a:ext cx="5363029" cy="830997"/>
          </a:xfrm>
          <a:prstGeom prst="rect">
            <a:avLst/>
          </a:prstGeom>
          <a:solidFill>
            <a:schemeClr val="accent1">
              <a:lumMod val="60000"/>
              <a:lumOff val="40000"/>
            </a:schemeClr>
          </a:solidFill>
          <a:ln w="6350">
            <a:solidFill>
              <a:schemeClr val="bg1">
                <a:lumMod val="50000"/>
              </a:schemeClr>
            </a:solidFill>
          </a:ln>
        </p:spPr>
        <p:txBody>
          <a:bodyPr wrap="square" rtlCol="0">
            <a:spAutoFit/>
          </a:bodyPr>
          <a:lstStyle/>
          <a:p>
            <a:r>
              <a:rPr lang="en-GB" sz="2400" b="1" dirty="0">
                <a:solidFill>
                  <a:schemeClr val="bg1">
                    <a:lumMod val="95000"/>
                  </a:schemeClr>
                </a:solidFill>
                <a:latin typeface="+mj-lt"/>
              </a:rPr>
              <a:t>Data handling in this fast-moving field is increasingly complex</a:t>
            </a:r>
            <a:endParaRPr lang="en-US" sz="2400" b="1" dirty="0">
              <a:solidFill>
                <a:schemeClr val="bg1">
                  <a:lumMod val="95000"/>
                </a:schemeClr>
              </a:solidFill>
              <a:latin typeface="+mj-lt"/>
            </a:endParaRPr>
          </a:p>
        </p:txBody>
      </p:sp>
      <p:sp>
        <p:nvSpPr>
          <p:cNvPr id="8" name="TextBox 7">
            <a:extLst>
              <a:ext uri="{FF2B5EF4-FFF2-40B4-BE49-F238E27FC236}">
                <a16:creationId xmlns:a16="http://schemas.microsoft.com/office/drawing/2014/main" id="{E1672242-D609-473E-80D3-71D30A933104}"/>
              </a:ext>
            </a:extLst>
          </p:cNvPr>
          <p:cNvSpPr txBox="1"/>
          <p:nvPr/>
        </p:nvSpPr>
        <p:spPr>
          <a:xfrm>
            <a:off x="283026" y="338712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without best-practice data handling is regularly unusable</a:t>
            </a:r>
            <a:endParaRPr lang="en-US" sz="2400" dirty="0">
              <a:latin typeface="+mj-lt"/>
            </a:endParaRPr>
          </a:p>
        </p:txBody>
      </p:sp>
      <p:sp>
        <p:nvSpPr>
          <p:cNvPr id="9" name="TextBox 8">
            <a:extLst>
              <a:ext uri="{FF2B5EF4-FFF2-40B4-BE49-F238E27FC236}">
                <a16:creationId xmlns:a16="http://schemas.microsoft.com/office/drawing/2014/main" id="{9B74ED8E-FFBB-4532-B3E6-7F2A1827DA0C}"/>
              </a:ext>
            </a:extLst>
          </p:cNvPr>
          <p:cNvSpPr txBox="1"/>
          <p:nvPr/>
        </p:nvSpPr>
        <p:spPr>
          <a:xfrm>
            <a:off x="283026" y="446571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availability and accessibility in the Eastern Caribbean is limited</a:t>
            </a:r>
            <a:endParaRPr lang="en-US" sz="2400" dirty="0">
              <a:latin typeface="+mj-lt"/>
            </a:endParaRPr>
          </a:p>
        </p:txBody>
      </p:sp>
      <p:sp>
        <p:nvSpPr>
          <p:cNvPr id="10" name="TextBox 9">
            <a:extLst>
              <a:ext uri="{FF2B5EF4-FFF2-40B4-BE49-F238E27FC236}">
                <a16:creationId xmlns:a16="http://schemas.microsoft.com/office/drawing/2014/main" id="{49AAFAD3-FB1F-489F-A54F-CD0BD3D80C65}"/>
              </a:ext>
            </a:extLst>
          </p:cNvPr>
          <p:cNvSpPr txBox="1"/>
          <p:nvPr/>
        </p:nvSpPr>
        <p:spPr>
          <a:xfrm>
            <a:off x="283026" y="554430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Small Island Developing States - the need for data sovereignty</a:t>
            </a:r>
            <a:endParaRPr lang="en-US" sz="2400" dirty="0">
              <a:latin typeface="+mj-lt"/>
            </a:endParaRPr>
          </a:p>
        </p:txBody>
      </p:sp>
      <p:sp>
        <p:nvSpPr>
          <p:cNvPr id="12" name="TextBox 11">
            <a:extLst>
              <a:ext uri="{FF2B5EF4-FFF2-40B4-BE49-F238E27FC236}">
                <a16:creationId xmlns:a16="http://schemas.microsoft.com/office/drawing/2014/main" id="{21FC3261-6387-4FA2-8470-959A3A456BC2}"/>
              </a:ext>
            </a:extLst>
          </p:cNvPr>
          <p:cNvSpPr txBox="1"/>
          <p:nvPr/>
        </p:nvSpPr>
        <p:spPr>
          <a:xfrm>
            <a:off x="6545944" y="1267460"/>
            <a:ext cx="5363029" cy="4154984"/>
          </a:xfrm>
          <a:prstGeom prst="rect">
            <a:avLst/>
          </a:prstGeom>
          <a:noFill/>
          <a:ln w="6350">
            <a:noFill/>
          </a:ln>
        </p:spPr>
        <p:txBody>
          <a:bodyPr wrap="square" rtlCol="0">
            <a:spAutoFit/>
          </a:bodyPr>
          <a:lstStyle/>
          <a:p>
            <a:r>
              <a:rPr lang="en-GB" sz="2400" dirty="0">
                <a:latin typeface="+mj-lt"/>
              </a:rPr>
              <a:t>Move toward big-data</a:t>
            </a:r>
          </a:p>
          <a:p>
            <a:endParaRPr lang="en-GB" sz="2400" dirty="0">
              <a:latin typeface="+mj-lt"/>
            </a:endParaRPr>
          </a:p>
          <a:p>
            <a:r>
              <a:rPr lang="en-GB" sz="2400" dirty="0">
                <a:latin typeface="+mj-lt"/>
              </a:rPr>
              <a:t>Data now mostly collected online</a:t>
            </a:r>
          </a:p>
          <a:p>
            <a:r>
              <a:rPr lang="en-GB" sz="2400" dirty="0">
                <a:latin typeface="+mj-lt"/>
              </a:rPr>
              <a:t>Collection often automated</a:t>
            </a:r>
          </a:p>
          <a:p>
            <a:endParaRPr lang="en-GB" sz="2400" dirty="0">
              <a:latin typeface="+mj-lt"/>
            </a:endParaRPr>
          </a:p>
          <a:p>
            <a:r>
              <a:rPr lang="en-GB" sz="2400" dirty="0">
                <a:latin typeface="+mj-lt"/>
              </a:rPr>
              <a:t>Associated analytics is complex</a:t>
            </a:r>
          </a:p>
          <a:p>
            <a:endParaRPr lang="en-GB" sz="2400" dirty="0">
              <a:latin typeface="+mj-lt"/>
            </a:endParaRPr>
          </a:p>
          <a:p>
            <a:r>
              <a:rPr lang="en-GB" sz="2400" dirty="0">
                <a:latin typeface="+mj-lt"/>
              </a:rPr>
              <a:t>Fast-changing regulatory environments</a:t>
            </a:r>
          </a:p>
          <a:p>
            <a:r>
              <a:rPr lang="en-GB" sz="2400" dirty="0">
                <a:latin typeface="+mj-lt"/>
              </a:rPr>
              <a:t>E.G.</a:t>
            </a:r>
          </a:p>
          <a:p>
            <a:r>
              <a:rPr lang="en-GB" sz="2400" dirty="0">
                <a:latin typeface="+mj-lt"/>
              </a:rPr>
              <a:t>Barbados Data Protection Act (2019)</a:t>
            </a:r>
          </a:p>
          <a:p>
            <a:r>
              <a:rPr lang="en-GB" sz="2400" dirty="0">
                <a:latin typeface="+mj-lt"/>
              </a:rPr>
              <a:t>Jamaica Data Protection Act (2020)</a:t>
            </a:r>
          </a:p>
        </p:txBody>
      </p:sp>
      <p:sp>
        <p:nvSpPr>
          <p:cNvPr id="13" name="TextBox 12">
            <a:extLst>
              <a:ext uri="{FF2B5EF4-FFF2-40B4-BE49-F238E27FC236}">
                <a16:creationId xmlns:a16="http://schemas.microsoft.com/office/drawing/2014/main" id="{41D345A3-B6A4-4DD4-AC1B-3CFCBD4B7F45}"/>
              </a:ext>
            </a:extLst>
          </p:cNvPr>
          <p:cNvSpPr txBox="1"/>
          <p:nvPr/>
        </p:nvSpPr>
        <p:spPr>
          <a:xfrm>
            <a:off x="94339" y="469671"/>
            <a:ext cx="1139375" cy="523220"/>
          </a:xfrm>
          <a:prstGeom prst="rect">
            <a:avLst/>
          </a:prstGeom>
          <a:noFill/>
          <a:ln w="6350">
            <a:noFill/>
          </a:ln>
        </p:spPr>
        <p:txBody>
          <a:bodyPr wrap="square" rtlCol="0">
            <a:spAutoFit/>
          </a:bodyPr>
          <a:lstStyle/>
          <a:p>
            <a:r>
              <a:rPr lang="en-GB" sz="2800" b="1" dirty="0">
                <a:latin typeface="+mj-lt"/>
              </a:rPr>
              <a:t>Why?</a:t>
            </a:r>
            <a:endParaRPr lang="en-US" sz="2000" b="1" dirty="0">
              <a:latin typeface="+mj-lt"/>
            </a:endParaRPr>
          </a:p>
        </p:txBody>
      </p:sp>
      <p:cxnSp>
        <p:nvCxnSpPr>
          <p:cNvPr id="15" name="Straight Connector 14">
            <a:extLst>
              <a:ext uri="{FF2B5EF4-FFF2-40B4-BE49-F238E27FC236}">
                <a16:creationId xmlns:a16="http://schemas.microsoft.com/office/drawing/2014/main" id="{7DAC6AD8-F6B7-45A8-B2AC-7E7891F7D770}"/>
              </a:ext>
            </a:extLst>
          </p:cNvPr>
          <p:cNvCxnSpPr>
            <a:cxnSpLocks/>
          </p:cNvCxnSpPr>
          <p:nvPr/>
        </p:nvCxnSpPr>
        <p:spPr>
          <a:xfrm>
            <a:off x="0" y="374073"/>
            <a:ext cx="12192000" cy="0"/>
          </a:xfrm>
          <a:prstGeom prst="line">
            <a:avLst/>
          </a:prstGeom>
          <a:ln w="889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1C9120A3-8AB7-477E-A0C1-5D842371C9B8}"/>
              </a:ext>
            </a:extLst>
          </p:cNvPr>
          <p:cNvSpPr txBox="1"/>
          <p:nvPr/>
        </p:nvSpPr>
        <p:spPr>
          <a:xfrm>
            <a:off x="1574800" y="119270"/>
            <a:ext cx="8883073"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data-driven resilience</a:t>
            </a:r>
            <a:endParaRPr lang="en-US" sz="2800" dirty="0">
              <a:solidFill>
                <a:schemeClr val="tx1">
                  <a:lumMod val="50000"/>
                  <a:lumOff val="50000"/>
                </a:schemeClr>
              </a:solidFill>
              <a:latin typeface="+mj-lt"/>
            </a:endParaRPr>
          </a:p>
        </p:txBody>
      </p:sp>
    </p:spTree>
    <p:extLst>
      <p:ext uri="{BB962C8B-B14F-4D97-AF65-F5344CB8AC3E}">
        <p14:creationId xmlns:p14="http://schemas.microsoft.com/office/powerpoint/2010/main" val="1349476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833843-0734-430C-B8CC-DC0B97371DFC}"/>
              </a:ext>
            </a:extLst>
          </p:cNvPr>
          <p:cNvSpPr txBox="1"/>
          <p:nvPr/>
        </p:nvSpPr>
        <p:spPr>
          <a:xfrm>
            <a:off x="283027" y="122994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The global data and analytics environment is evolving rapidly</a:t>
            </a:r>
            <a:endParaRPr lang="en-US" sz="2400" dirty="0">
              <a:latin typeface="+mj-lt"/>
            </a:endParaRPr>
          </a:p>
        </p:txBody>
      </p:sp>
      <p:sp>
        <p:nvSpPr>
          <p:cNvPr id="6" name="TextBox 5">
            <a:extLst>
              <a:ext uri="{FF2B5EF4-FFF2-40B4-BE49-F238E27FC236}">
                <a16:creationId xmlns:a16="http://schemas.microsoft.com/office/drawing/2014/main" id="{817EEDC3-94AF-4FF3-B5A6-48DA7208D6BF}"/>
              </a:ext>
            </a:extLst>
          </p:cNvPr>
          <p:cNvSpPr txBox="1"/>
          <p:nvPr/>
        </p:nvSpPr>
        <p:spPr>
          <a:xfrm>
            <a:off x="283027" y="230853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handling in this fast-moving field is increasingly complex</a:t>
            </a:r>
            <a:endParaRPr lang="en-US" sz="2400" dirty="0">
              <a:latin typeface="+mj-lt"/>
            </a:endParaRPr>
          </a:p>
        </p:txBody>
      </p:sp>
      <p:sp>
        <p:nvSpPr>
          <p:cNvPr id="8" name="TextBox 7">
            <a:extLst>
              <a:ext uri="{FF2B5EF4-FFF2-40B4-BE49-F238E27FC236}">
                <a16:creationId xmlns:a16="http://schemas.microsoft.com/office/drawing/2014/main" id="{E1672242-D609-473E-80D3-71D30A933104}"/>
              </a:ext>
            </a:extLst>
          </p:cNvPr>
          <p:cNvSpPr txBox="1"/>
          <p:nvPr/>
        </p:nvSpPr>
        <p:spPr>
          <a:xfrm>
            <a:off x="283026" y="3387121"/>
            <a:ext cx="5363029" cy="830997"/>
          </a:xfrm>
          <a:prstGeom prst="rect">
            <a:avLst/>
          </a:prstGeom>
          <a:solidFill>
            <a:schemeClr val="accent1">
              <a:lumMod val="60000"/>
              <a:lumOff val="40000"/>
            </a:schemeClr>
          </a:solidFill>
          <a:ln w="6350">
            <a:solidFill>
              <a:schemeClr val="bg1">
                <a:lumMod val="50000"/>
              </a:schemeClr>
            </a:solidFill>
          </a:ln>
        </p:spPr>
        <p:txBody>
          <a:bodyPr wrap="square" rtlCol="0">
            <a:spAutoFit/>
          </a:bodyPr>
          <a:lstStyle/>
          <a:p>
            <a:r>
              <a:rPr lang="en-GB" sz="2400" b="1" dirty="0">
                <a:solidFill>
                  <a:schemeClr val="bg1">
                    <a:lumMod val="95000"/>
                  </a:schemeClr>
                </a:solidFill>
                <a:latin typeface="+mj-lt"/>
              </a:rPr>
              <a:t>Data without best-practice data handling </a:t>
            </a:r>
          </a:p>
          <a:p>
            <a:r>
              <a:rPr lang="en-GB" sz="2400" b="1" dirty="0">
                <a:solidFill>
                  <a:schemeClr val="bg1">
                    <a:lumMod val="95000"/>
                  </a:schemeClr>
                </a:solidFill>
                <a:latin typeface="+mj-lt"/>
              </a:rPr>
              <a:t>is regularly unusable</a:t>
            </a:r>
            <a:endParaRPr lang="en-US" sz="2400" b="1" dirty="0">
              <a:solidFill>
                <a:schemeClr val="bg1">
                  <a:lumMod val="95000"/>
                </a:schemeClr>
              </a:solidFill>
              <a:latin typeface="+mj-lt"/>
            </a:endParaRPr>
          </a:p>
        </p:txBody>
      </p:sp>
      <p:sp>
        <p:nvSpPr>
          <p:cNvPr id="9" name="TextBox 8">
            <a:extLst>
              <a:ext uri="{FF2B5EF4-FFF2-40B4-BE49-F238E27FC236}">
                <a16:creationId xmlns:a16="http://schemas.microsoft.com/office/drawing/2014/main" id="{9B74ED8E-FFBB-4532-B3E6-7F2A1827DA0C}"/>
              </a:ext>
            </a:extLst>
          </p:cNvPr>
          <p:cNvSpPr txBox="1"/>
          <p:nvPr/>
        </p:nvSpPr>
        <p:spPr>
          <a:xfrm>
            <a:off x="283026" y="446571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availability and accessibility in the Eastern Caribbean is limited</a:t>
            </a:r>
            <a:endParaRPr lang="en-US" sz="2400" dirty="0">
              <a:latin typeface="+mj-lt"/>
            </a:endParaRPr>
          </a:p>
        </p:txBody>
      </p:sp>
      <p:sp>
        <p:nvSpPr>
          <p:cNvPr id="10" name="TextBox 9">
            <a:extLst>
              <a:ext uri="{FF2B5EF4-FFF2-40B4-BE49-F238E27FC236}">
                <a16:creationId xmlns:a16="http://schemas.microsoft.com/office/drawing/2014/main" id="{49AAFAD3-FB1F-489F-A54F-CD0BD3D80C65}"/>
              </a:ext>
            </a:extLst>
          </p:cNvPr>
          <p:cNvSpPr txBox="1"/>
          <p:nvPr/>
        </p:nvSpPr>
        <p:spPr>
          <a:xfrm>
            <a:off x="283026" y="554430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Small Island Developing States - the need for data sovereignty</a:t>
            </a:r>
            <a:endParaRPr lang="en-US" sz="2400" dirty="0">
              <a:latin typeface="+mj-lt"/>
            </a:endParaRPr>
          </a:p>
        </p:txBody>
      </p:sp>
      <p:sp>
        <p:nvSpPr>
          <p:cNvPr id="12" name="TextBox 11">
            <a:extLst>
              <a:ext uri="{FF2B5EF4-FFF2-40B4-BE49-F238E27FC236}">
                <a16:creationId xmlns:a16="http://schemas.microsoft.com/office/drawing/2014/main" id="{21FC3261-6387-4FA2-8470-959A3A456BC2}"/>
              </a:ext>
            </a:extLst>
          </p:cNvPr>
          <p:cNvSpPr txBox="1"/>
          <p:nvPr/>
        </p:nvSpPr>
        <p:spPr>
          <a:xfrm>
            <a:off x="6545944" y="1267460"/>
            <a:ext cx="5363029" cy="4524315"/>
          </a:xfrm>
          <a:prstGeom prst="rect">
            <a:avLst/>
          </a:prstGeom>
          <a:noFill/>
          <a:ln w="6350">
            <a:noFill/>
          </a:ln>
        </p:spPr>
        <p:txBody>
          <a:bodyPr wrap="square" rtlCol="0">
            <a:spAutoFit/>
          </a:bodyPr>
          <a:lstStyle/>
          <a:p>
            <a:r>
              <a:rPr lang="en-GB" sz="2400" dirty="0">
                <a:latin typeface="+mj-lt"/>
              </a:rPr>
              <a:t>Data wastage from poor data-handling</a:t>
            </a:r>
          </a:p>
          <a:p>
            <a:endParaRPr lang="en-GB" sz="2400" dirty="0">
              <a:latin typeface="+mj-lt"/>
            </a:endParaRPr>
          </a:p>
          <a:p>
            <a:r>
              <a:rPr lang="en-GB" sz="2400" i="1" dirty="0">
                <a:latin typeface="+mj-lt"/>
              </a:rPr>
              <a:t>“Improve data-handling and data-handling infrastructures” (Lancet, 2016)</a:t>
            </a:r>
          </a:p>
          <a:p>
            <a:endParaRPr lang="en-GB" sz="2400" i="1" dirty="0">
              <a:latin typeface="+mj-lt"/>
            </a:endParaRPr>
          </a:p>
          <a:p>
            <a:r>
              <a:rPr lang="en-GB" sz="2400" dirty="0">
                <a:latin typeface="+mj-lt"/>
              </a:rPr>
              <a:t>Useful data are:</a:t>
            </a:r>
          </a:p>
          <a:p>
            <a:pPr marL="342900" indent="-342900">
              <a:buFont typeface="Arial" panose="020B0604020202020204" pitchFamily="34" charset="0"/>
              <a:buChar char="•"/>
            </a:pPr>
            <a:r>
              <a:rPr lang="en-GB" sz="2400" dirty="0">
                <a:latin typeface="+mj-lt"/>
              </a:rPr>
              <a:t>Well-documented</a:t>
            </a:r>
          </a:p>
          <a:p>
            <a:pPr marL="342900" indent="-342900">
              <a:buFont typeface="Arial" panose="020B0604020202020204" pitchFamily="34" charset="0"/>
              <a:buChar char="•"/>
            </a:pPr>
            <a:r>
              <a:rPr lang="en-GB" sz="2400" dirty="0">
                <a:latin typeface="+mj-lt"/>
              </a:rPr>
              <a:t>Easily available</a:t>
            </a:r>
          </a:p>
          <a:p>
            <a:endParaRPr lang="en-GB" sz="2400" dirty="0">
              <a:latin typeface="+mj-lt"/>
            </a:endParaRPr>
          </a:p>
          <a:p>
            <a:r>
              <a:rPr lang="en-GB" sz="2400" dirty="0">
                <a:latin typeface="+mj-lt"/>
              </a:rPr>
              <a:t>Data graveyards</a:t>
            </a:r>
          </a:p>
          <a:p>
            <a:endParaRPr lang="en-GB" sz="2400" dirty="0">
              <a:latin typeface="+mj-lt"/>
            </a:endParaRPr>
          </a:p>
          <a:p>
            <a:r>
              <a:rPr lang="en-GB" sz="2400" dirty="0">
                <a:latin typeface="+mj-lt"/>
              </a:rPr>
              <a:t>Data-centres Under Desks (DUDs)</a:t>
            </a:r>
          </a:p>
        </p:txBody>
      </p:sp>
      <p:sp>
        <p:nvSpPr>
          <p:cNvPr id="13" name="TextBox 12">
            <a:extLst>
              <a:ext uri="{FF2B5EF4-FFF2-40B4-BE49-F238E27FC236}">
                <a16:creationId xmlns:a16="http://schemas.microsoft.com/office/drawing/2014/main" id="{711D3371-E0AD-49A0-9CB4-BA2BB767A1A8}"/>
              </a:ext>
            </a:extLst>
          </p:cNvPr>
          <p:cNvSpPr txBox="1"/>
          <p:nvPr/>
        </p:nvSpPr>
        <p:spPr>
          <a:xfrm>
            <a:off x="94339" y="469671"/>
            <a:ext cx="1139375" cy="523220"/>
          </a:xfrm>
          <a:prstGeom prst="rect">
            <a:avLst/>
          </a:prstGeom>
          <a:noFill/>
          <a:ln w="6350">
            <a:noFill/>
          </a:ln>
        </p:spPr>
        <p:txBody>
          <a:bodyPr wrap="square" rtlCol="0">
            <a:spAutoFit/>
          </a:bodyPr>
          <a:lstStyle/>
          <a:p>
            <a:r>
              <a:rPr lang="en-GB" sz="2800" b="1" dirty="0">
                <a:latin typeface="+mj-lt"/>
              </a:rPr>
              <a:t>Why?</a:t>
            </a:r>
            <a:endParaRPr lang="en-US" sz="2000" b="1" dirty="0">
              <a:latin typeface="+mj-lt"/>
            </a:endParaRPr>
          </a:p>
        </p:txBody>
      </p:sp>
      <p:cxnSp>
        <p:nvCxnSpPr>
          <p:cNvPr id="15" name="Straight Connector 14">
            <a:extLst>
              <a:ext uri="{FF2B5EF4-FFF2-40B4-BE49-F238E27FC236}">
                <a16:creationId xmlns:a16="http://schemas.microsoft.com/office/drawing/2014/main" id="{7064EC6F-AF28-4602-8837-276BA02E14D9}"/>
              </a:ext>
            </a:extLst>
          </p:cNvPr>
          <p:cNvCxnSpPr>
            <a:cxnSpLocks/>
          </p:cNvCxnSpPr>
          <p:nvPr/>
        </p:nvCxnSpPr>
        <p:spPr>
          <a:xfrm>
            <a:off x="0" y="374073"/>
            <a:ext cx="12192000" cy="0"/>
          </a:xfrm>
          <a:prstGeom prst="line">
            <a:avLst/>
          </a:prstGeom>
          <a:ln w="889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51323EA2-BE64-4AD2-B85C-CB70997696DF}"/>
              </a:ext>
            </a:extLst>
          </p:cNvPr>
          <p:cNvSpPr txBox="1"/>
          <p:nvPr/>
        </p:nvSpPr>
        <p:spPr>
          <a:xfrm>
            <a:off x="1511300" y="119270"/>
            <a:ext cx="9080500"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data-driven resilience</a:t>
            </a:r>
            <a:endParaRPr lang="en-US" sz="2800" dirty="0">
              <a:solidFill>
                <a:schemeClr val="tx1">
                  <a:lumMod val="50000"/>
                  <a:lumOff val="50000"/>
                </a:schemeClr>
              </a:solidFill>
              <a:latin typeface="+mj-lt"/>
            </a:endParaRPr>
          </a:p>
        </p:txBody>
      </p:sp>
    </p:spTree>
    <p:extLst>
      <p:ext uri="{BB962C8B-B14F-4D97-AF65-F5344CB8AC3E}">
        <p14:creationId xmlns:p14="http://schemas.microsoft.com/office/powerpoint/2010/main" val="521075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833843-0734-430C-B8CC-DC0B97371DFC}"/>
              </a:ext>
            </a:extLst>
          </p:cNvPr>
          <p:cNvSpPr txBox="1"/>
          <p:nvPr/>
        </p:nvSpPr>
        <p:spPr>
          <a:xfrm>
            <a:off x="283027" y="122994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The global data and analytics environment is evolving rapidly</a:t>
            </a:r>
            <a:endParaRPr lang="en-US" sz="2400" dirty="0">
              <a:latin typeface="+mj-lt"/>
            </a:endParaRPr>
          </a:p>
        </p:txBody>
      </p:sp>
      <p:sp>
        <p:nvSpPr>
          <p:cNvPr id="6" name="TextBox 5">
            <a:extLst>
              <a:ext uri="{FF2B5EF4-FFF2-40B4-BE49-F238E27FC236}">
                <a16:creationId xmlns:a16="http://schemas.microsoft.com/office/drawing/2014/main" id="{817EEDC3-94AF-4FF3-B5A6-48DA7208D6BF}"/>
              </a:ext>
            </a:extLst>
          </p:cNvPr>
          <p:cNvSpPr txBox="1"/>
          <p:nvPr/>
        </p:nvSpPr>
        <p:spPr>
          <a:xfrm>
            <a:off x="283027" y="230853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handling in this fast-moving field is increasingly complex</a:t>
            </a:r>
            <a:endParaRPr lang="en-US" sz="2400" dirty="0">
              <a:latin typeface="+mj-lt"/>
            </a:endParaRPr>
          </a:p>
        </p:txBody>
      </p:sp>
      <p:sp>
        <p:nvSpPr>
          <p:cNvPr id="8" name="TextBox 7">
            <a:extLst>
              <a:ext uri="{FF2B5EF4-FFF2-40B4-BE49-F238E27FC236}">
                <a16:creationId xmlns:a16="http://schemas.microsoft.com/office/drawing/2014/main" id="{E1672242-D609-473E-80D3-71D30A933104}"/>
              </a:ext>
            </a:extLst>
          </p:cNvPr>
          <p:cNvSpPr txBox="1"/>
          <p:nvPr/>
        </p:nvSpPr>
        <p:spPr>
          <a:xfrm>
            <a:off x="283026" y="338712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without best-practice data handling is regularly unusable</a:t>
            </a:r>
            <a:endParaRPr lang="en-US" sz="2400" dirty="0">
              <a:latin typeface="+mj-lt"/>
            </a:endParaRPr>
          </a:p>
        </p:txBody>
      </p:sp>
      <p:sp>
        <p:nvSpPr>
          <p:cNvPr id="9" name="TextBox 8">
            <a:extLst>
              <a:ext uri="{FF2B5EF4-FFF2-40B4-BE49-F238E27FC236}">
                <a16:creationId xmlns:a16="http://schemas.microsoft.com/office/drawing/2014/main" id="{9B74ED8E-FFBB-4532-B3E6-7F2A1827DA0C}"/>
              </a:ext>
            </a:extLst>
          </p:cNvPr>
          <p:cNvSpPr txBox="1"/>
          <p:nvPr/>
        </p:nvSpPr>
        <p:spPr>
          <a:xfrm>
            <a:off x="283026" y="4465711"/>
            <a:ext cx="5363029" cy="830997"/>
          </a:xfrm>
          <a:prstGeom prst="rect">
            <a:avLst/>
          </a:prstGeom>
          <a:solidFill>
            <a:schemeClr val="accent1">
              <a:lumMod val="60000"/>
              <a:lumOff val="40000"/>
            </a:schemeClr>
          </a:solidFill>
          <a:ln w="6350">
            <a:solidFill>
              <a:schemeClr val="bg1">
                <a:lumMod val="50000"/>
              </a:schemeClr>
            </a:solidFill>
          </a:ln>
        </p:spPr>
        <p:txBody>
          <a:bodyPr wrap="square" rtlCol="0">
            <a:spAutoFit/>
          </a:bodyPr>
          <a:lstStyle/>
          <a:p>
            <a:r>
              <a:rPr lang="en-GB" sz="2400" b="1" dirty="0">
                <a:solidFill>
                  <a:schemeClr val="bg1">
                    <a:lumMod val="95000"/>
                  </a:schemeClr>
                </a:solidFill>
                <a:latin typeface="+mj-lt"/>
              </a:rPr>
              <a:t>Data availability and accessibility in the Eastern Caribbean is limited</a:t>
            </a:r>
            <a:endParaRPr lang="en-US" sz="2400" b="1" dirty="0">
              <a:solidFill>
                <a:schemeClr val="bg1">
                  <a:lumMod val="95000"/>
                </a:schemeClr>
              </a:solidFill>
              <a:latin typeface="+mj-lt"/>
            </a:endParaRPr>
          </a:p>
        </p:txBody>
      </p:sp>
      <p:sp>
        <p:nvSpPr>
          <p:cNvPr id="10" name="TextBox 9">
            <a:extLst>
              <a:ext uri="{FF2B5EF4-FFF2-40B4-BE49-F238E27FC236}">
                <a16:creationId xmlns:a16="http://schemas.microsoft.com/office/drawing/2014/main" id="{49AAFAD3-FB1F-489F-A54F-CD0BD3D80C65}"/>
              </a:ext>
            </a:extLst>
          </p:cNvPr>
          <p:cNvSpPr txBox="1"/>
          <p:nvPr/>
        </p:nvSpPr>
        <p:spPr>
          <a:xfrm>
            <a:off x="283026" y="554430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Small Island Developing States - the need for data sovereignty</a:t>
            </a:r>
            <a:endParaRPr lang="en-US" sz="2400" dirty="0">
              <a:latin typeface="+mj-lt"/>
            </a:endParaRPr>
          </a:p>
        </p:txBody>
      </p:sp>
      <p:sp>
        <p:nvSpPr>
          <p:cNvPr id="12" name="TextBox 11">
            <a:extLst>
              <a:ext uri="{FF2B5EF4-FFF2-40B4-BE49-F238E27FC236}">
                <a16:creationId xmlns:a16="http://schemas.microsoft.com/office/drawing/2014/main" id="{21FC3261-6387-4FA2-8470-959A3A456BC2}"/>
              </a:ext>
            </a:extLst>
          </p:cNvPr>
          <p:cNvSpPr txBox="1"/>
          <p:nvPr/>
        </p:nvSpPr>
        <p:spPr>
          <a:xfrm>
            <a:off x="6545944" y="1267460"/>
            <a:ext cx="5363029" cy="4154984"/>
          </a:xfrm>
          <a:prstGeom prst="rect">
            <a:avLst/>
          </a:prstGeom>
          <a:noFill/>
          <a:ln w="6350">
            <a:noFill/>
          </a:ln>
        </p:spPr>
        <p:txBody>
          <a:bodyPr wrap="square" rtlCol="0">
            <a:spAutoFit/>
          </a:bodyPr>
          <a:lstStyle/>
          <a:p>
            <a:r>
              <a:rPr lang="en-GB" sz="2400" dirty="0">
                <a:latin typeface="+mj-lt"/>
              </a:rPr>
              <a:t>Global Open Data Index</a:t>
            </a:r>
          </a:p>
          <a:p>
            <a:r>
              <a:rPr lang="en-GB" sz="2400" dirty="0">
                <a:latin typeface="+mj-lt"/>
              </a:rPr>
              <a:t>Taiwan 		</a:t>
            </a:r>
            <a:r>
              <a:rPr lang="en-GB" sz="2400" dirty="0">
                <a:latin typeface="+mj-lt"/>
                <a:sym typeface="Wingdings" panose="05000000000000000000" pitchFamily="2" charset="2"/>
              </a:rPr>
              <a:t> 78%</a:t>
            </a:r>
          </a:p>
          <a:p>
            <a:r>
              <a:rPr lang="en-GB" sz="2400" dirty="0">
                <a:latin typeface="+mj-lt"/>
                <a:sym typeface="Wingdings" panose="05000000000000000000" pitchFamily="2" charset="2"/>
              </a:rPr>
              <a:t>Jamaica 	 42%</a:t>
            </a:r>
          </a:p>
          <a:p>
            <a:r>
              <a:rPr lang="en-GB" sz="2400" dirty="0">
                <a:latin typeface="+mj-lt"/>
                <a:sym typeface="Wingdings" panose="05000000000000000000" pitchFamily="2" charset="2"/>
              </a:rPr>
              <a:t>EC		 7 to 27%</a:t>
            </a:r>
          </a:p>
          <a:p>
            <a:endParaRPr lang="en-GB" sz="2400" dirty="0">
              <a:latin typeface="+mj-lt"/>
              <a:sym typeface="Wingdings" panose="05000000000000000000" pitchFamily="2" charset="2"/>
            </a:endParaRPr>
          </a:p>
          <a:p>
            <a:r>
              <a:rPr lang="en-US" sz="2400" dirty="0">
                <a:latin typeface="+mj-lt"/>
              </a:rPr>
              <a:t>Open Data Watch -&gt; Jamaica - 33 out of SDG 93 indicators had no data between 2010 &amp; 2019</a:t>
            </a:r>
          </a:p>
          <a:p>
            <a:endParaRPr lang="en-GB" sz="2400" dirty="0">
              <a:latin typeface="+mj-lt"/>
              <a:sym typeface="Wingdings" panose="05000000000000000000" pitchFamily="2" charset="2"/>
            </a:endParaRPr>
          </a:p>
          <a:p>
            <a:r>
              <a:rPr lang="en-GB" sz="2400" dirty="0">
                <a:latin typeface="+mj-lt"/>
                <a:sym typeface="Wingdings" panose="05000000000000000000" pitchFamily="2" charset="2"/>
              </a:rPr>
              <a:t>SDGs in 2017. Limited data for a range of indicators…</a:t>
            </a:r>
            <a:endParaRPr lang="en-GB" sz="2400" dirty="0">
              <a:latin typeface="+mj-lt"/>
            </a:endParaRPr>
          </a:p>
        </p:txBody>
      </p:sp>
      <p:sp>
        <p:nvSpPr>
          <p:cNvPr id="13" name="TextBox 12">
            <a:extLst>
              <a:ext uri="{FF2B5EF4-FFF2-40B4-BE49-F238E27FC236}">
                <a16:creationId xmlns:a16="http://schemas.microsoft.com/office/drawing/2014/main" id="{349F8EAC-6BDB-47A6-AAC7-1D47FFCCF224}"/>
              </a:ext>
            </a:extLst>
          </p:cNvPr>
          <p:cNvSpPr txBox="1"/>
          <p:nvPr/>
        </p:nvSpPr>
        <p:spPr>
          <a:xfrm>
            <a:off x="94339" y="469671"/>
            <a:ext cx="1139375" cy="523220"/>
          </a:xfrm>
          <a:prstGeom prst="rect">
            <a:avLst/>
          </a:prstGeom>
          <a:noFill/>
          <a:ln w="6350">
            <a:noFill/>
          </a:ln>
        </p:spPr>
        <p:txBody>
          <a:bodyPr wrap="square" rtlCol="0">
            <a:spAutoFit/>
          </a:bodyPr>
          <a:lstStyle/>
          <a:p>
            <a:r>
              <a:rPr lang="en-GB" sz="2800" b="1" dirty="0">
                <a:latin typeface="+mj-lt"/>
              </a:rPr>
              <a:t>Why?</a:t>
            </a:r>
            <a:endParaRPr lang="en-US" sz="2000" b="1" dirty="0">
              <a:latin typeface="+mj-lt"/>
            </a:endParaRPr>
          </a:p>
        </p:txBody>
      </p:sp>
      <p:cxnSp>
        <p:nvCxnSpPr>
          <p:cNvPr id="11" name="Straight Connector 10">
            <a:extLst>
              <a:ext uri="{FF2B5EF4-FFF2-40B4-BE49-F238E27FC236}">
                <a16:creationId xmlns:a16="http://schemas.microsoft.com/office/drawing/2014/main" id="{339671B4-0595-4F3F-AFD3-3B2C556F08FC}"/>
              </a:ext>
            </a:extLst>
          </p:cNvPr>
          <p:cNvCxnSpPr>
            <a:cxnSpLocks/>
          </p:cNvCxnSpPr>
          <p:nvPr/>
        </p:nvCxnSpPr>
        <p:spPr>
          <a:xfrm>
            <a:off x="0" y="374073"/>
            <a:ext cx="12192000" cy="0"/>
          </a:xfrm>
          <a:prstGeom prst="line">
            <a:avLst/>
          </a:prstGeom>
          <a:ln w="889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2C2E804-6BF6-49A4-BD75-BBD828510D7A}"/>
              </a:ext>
            </a:extLst>
          </p:cNvPr>
          <p:cNvSpPr txBox="1"/>
          <p:nvPr/>
        </p:nvSpPr>
        <p:spPr>
          <a:xfrm>
            <a:off x="2327564" y="119270"/>
            <a:ext cx="7647709"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a:t>
            </a:r>
            <a:endParaRPr lang="en-US" sz="2800" dirty="0">
              <a:solidFill>
                <a:schemeClr val="tx1">
                  <a:lumMod val="50000"/>
                  <a:lumOff val="50000"/>
                </a:schemeClr>
              </a:solidFill>
              <a:latin typeface="+mj-lt"/>
            </a:endParaRPr>
          </a:p>
        </p:txBody>
      </p:sp>
      <p:sp>
        <p:nvSpPr>
          <p:cNvPr id="15" name="TextBox 14">
            <a:extLst>
              <a:ext uri="{FF2B5EF4-FFF2-40B4-BE49-F238E27FC236}">
                <a16:creationId xmlns:a16="http://schemas.microsoft.com/office/drawing/2014/main" id="{F7844DD7-C749-4DC5-837C-B45288EE5EB5}"/>
              </a:ext>
            </a:extLst>
          </p:cNvPr>
          <p:cNvSpPr txBox="1"/>
          <p:nvPr/>
        </p:nvSpPr>
        <p:spPr>
          <a:xfrm>
            <a:off x="1611168" y="119270"/>
            <a:ext cx="9080500"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data-driven resilience</a:t>
            </a:r>
            <a:endParaRPr lang="en-US" sz="2800" dirty="0">
              <a:solidFill>
                <a:schemeClr val="tx1">
                  <a:lumMod val="50000"/>
                  <a:lumOff val="50000"/>
                </a:schemeClr>
              </a:solidFill>
              <a:latin typeface="+mj-lt"/>
            </a:endParaRPr>
          </a:p>
        </p:txBody>
      </p:sp>
    </p:spTree>
    <p:extLst>
      <p:ext uri="{BB962C8B-B14F-4D97-AF65-F5344CB8AC3E}">
        <p14:creationId xmlns:p14="http://schemas.microsoft.com/office/powerpoint/2010/main" val="2926900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833843-0734-430C-B8CC-DC0B97371DFC}"/>
              </a:ext>
            </a:extLst>
          </p:cNvPr>
          <p:cNvSpPr txBox="1"/>
          <p:nvPr/>
        </p:nvSpPr>
        <p:spPr>
          <a:xfrm>
            <a:off x="283027" y="122994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The global data and analytics environment is evolving rapidly</a:t>
            </a:r>
            <a:endParaRPr lang="en-US" sz="2400" dirty="0">
              <a:latin typeface="+mj-lt"/>
            </a:endParaRPr>
          </a:p>
        </p:txBody>
      </p:sp>
      <p:sp>
        <p:nvSpPr>
          <p:cNvPr id="6" name="TextBox 5">
            <a:extLst>
              <a:ext uri="{FF2B5EF4-FFF2-40B4-BE49-F238E27FC236}">
                <a16:creationId xmlns:a16="http://schemas.microsoft.com/office/drawing/2014/main" id="{817EEDC3-94AF-4FF3-B5A6-48DA7208D6BF}"/>
              </a:ext>
            </a:extLst>
          </p:cNvPr>
          <p:cNvSpPr txBox="1"/>
          <p:nvPr/>
        </p:nvSpPr>
        <p:spPr>
          <a:xfrm>
            <a:off x="283027" y="230853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handling in this fast-moving field is increasingly complex</a:t>
            </a:r>
            <a:endParaRPr lang="en-US" sz="2400" dirty="0">
              <a:latin typeface="+mj-lt"/>
            </a:endParaRPr>
          </a:p>
        </p:txBody>
      </p:sp>
      <p:sp>
        <p:nvSpPr>
          <p:cNvPr id="8" name="TextBox 7">
            <a:extLst>
              <a:ext uri="{FF2B5EF4-FFF2-40B4-BE49-F238E27FC236}">
                <a16:creationId xmlns:a16="http://schemas.microsoft.com/office/drawing/2014/main" id="{E1672242-D609-473E-80D3-71D30A933104}"/>
              </a:ext>
            </a:extLst>
          </p:cNvPr>
          <p:cNvSpPr txBox="1"/>
          <p:nvPr/>
        </p:nvSpPr>
        <p:spPr>
          <a:xfrm>
            <a:off x="283026" y="338712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without best-practice data handling is regularly unusable</a:t>
            </a:r>
            <a:endParaRPr lang="en-US" sz="2400" dirty="0">
              <a:latin typeface="+mj-lt"/>
            </a:endParaRPr>
          </a:p>
        </p:txBody>
      </p:sp>
      <p:sp>
        <p:nvSpPr>
          <p:cNvPr id="9" name="TextBox 8">
            <a:extLst>
              <a:ext uri="{FF2B5EF4-FFF2-40B4-BE49-F238E27FC236}">
                <a16:creationId xmlns:a16="http://schemas.microsoft.com/office/drawing/2014/main" id="{9B74ED8E-FFBB-4532-B3E6-7F2A1827DA0C}"/>
              </a:ext>
            </a:extLst>
          </p:cNvPr>
          <p:cNvSpPr txBox="1"/>
          <p:nvPr/>
        </p:nvSpPr>
        <p:spPr>
          <a:xfrm>
            <a:off x="283026" y="4465711"/>
            <a:ext cx="5363029" cy="830997"/>
          </a:xfrm>
          <a:prstGeom prst="rect">
            <a:avLst/>
          </a:prstGeom>
          <a:solidFill>
            <a:schemeClr val="accent1">
              <a:lumMod val="60000"/>
              <a:lumOff val="40000"/>
            </a:schemeClr>
          </a:solidFill>
          <a:ln w="6350">
            <a:solidFill>
              <a:schemeClr val="bg1">
                <a:lumMod val="50000"/>
              </a:schemeClr>
            </a:solidFill>
          </a:ln>
        </p:spPr>
        <p:txBody>
          <a:bodyPr wrap="square" rtlCol="0">
            <a:spAutoFit/>
          </a:bodyPr>
          <a:lstStyle/>
          <a:p>
            <a:r>
              <a:rPr lang="en-GB" sz="2400" b="1" dirty="0">
                <a:solidFill>
                  <a:schemeClr val="bg1">
                    <a:lumMod val="95000"/>
                  </a:schemeClr>
                </a:solidFill>
                <a:latin typeface="+mj-lt"/>
              </a:rPr>
              <a:t>Data availability and accessibility in the Eastern Caribbean is limited</a:t>
            </a:r>
            <a:endParaRPr lang="en-US" sz="2400" b="1" dirty="0">
              <a:solidFill>
                <a:schemeClr val="bg1">
                  <a:lumMod val="95000"/>
                </a:schemeClr>
              </a:solidFill>
              <a:latin typeface="+mj-lt"/>
            </a:endParaRPr>
          </a:p>
        </p:txBody>
      </p:sp>
      <p:sp>
        <p:nvSpPr>
          <p:cNvPr id="10" name="TextBox 9">
            <a:extLst>
              <a:ext uri="{FF2B5EF4-FFF2-40B4-BE49-F238E27FC236}">
                <a16:creationId xmlns:a16="http://schemas.microsoft.com/office/drawing/2014/main" id="{49AAFAD3-FB1F-489F-A54F-CD0BD3D80C65}"/>
              </a:ext>
            </a:extLst>
          </p:cNvPr>
          <p:cNvSpPr txBox="1"/>
          <p:nvPr/>
        </p:nvSpPr>
        <p:spPr>
          <a:xfrm>
            <a:off x="283026" y="554430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Small Island Developing States - the need for data sovereignty</a:t>
            </a:r>
            <a:endParaRPr lang="en-US" sz="2400" dirty="0">
              <a:latin typeface="+mj-lt"/>
            </a:endParaRPr>
          </a:p>
        </p:txBody>
      </p:sp>
      <p:pic>
        <p:nvPicPr>
          <p:cNvPr id="20" name="Picture 19">
            <a:extLst>
              <a:ext uri="{FF2B5EF4-FFF2-40B4-BE49-F238E27FC236}">
                <a16:creationId xmlns:a16="http://schemas.microsoft.com/office/drawing/2014/main" id="{BC3AFFCB-A533-4D88-BF27-BABFBF205B62}"/>
              </a:ext>
            </a:extLst>
          </p:cNvPr>
          <p:cNvPicPr>
            <a:picLocks noChangeAspect="1"/>
          </p:cNvPicPr>
          <p:nvPr/>
        </p:nvPicPr>
        <p:blipFill>
          <a:blip r:embed="rId3"/>
          <a:stretch>
            <a:fillRect/>
          </a:stretch>
        </p:blipFill>
        <p:spPr>
          <a:xfrm>
            <a:off x="5994832" y="992891"/>
            <a:ext cx="5536556" cy="5542096"/>
          </a:xfrm>
          <a:prstGeom prst="rect">
            <a:avLst/>
          </a:prstGeom>
        </p:spPr>
      </p:pic>
      <p:sp>
        <p:nvSpPr>
          <p:cNvPr id="21" name="TextBox 20">
            <a:extLst>
              <a:ext uri="{FF2B5EF4-FFF2-40B4-BE49-F238E27FC236}">
                <a16:creationId xmlns:a16="http://schemas.microsoft.com/office/drawing/2014/main" id="{ED1E9C24-DC41-406B-A966-30D673D7A894}"/>
              </a:ext>
            </a:extLst>
          </p:cNvPr>
          <p:cNvSpPr txBox="1"/>
          <p:nvPr/>
        </p:nvSpPr>
        <p:spPr>
          <a:xfrm>
            <a:off x="94339" y="469671"/>
            <a:ext cx="1139375" cy="523220"/>
          </a:xfrm>
          <a:prstGeom prst="rect">
            <a:avLst/>
          </a:prstGeom>
          <a:noFill/>
          <a:ln w="6350">
            <a:noFill/>
          </a:ln>
        </p:spPr>
        <p:txBody>
          <a:bodyPr wrap="square" rtlCol="0">
            <a:spAutoFit/>
          </a:bodyPr>
          <a:lstStyle/>
          <a:p>
            <a:r>
              <a:rPr lang="en-GB" sz="2800" b="1" dirty="0">
                <a:latin typeface="+mj-lt"/>
              </a:rPr>
              <a:t>Why?</a:t>
            </a:r>
            <a:endParaRPr lang="en-US" sz="2000" b="1" dirty="0">
              <a:latin typeface="+mj-lt"/>
            </a:endParaRPr>
          </a:p>
        </p:txBody>
      </p:sp>
      <p:cxnSp>
        <p:nvCxnSpPr>
          <p:cNvPr id="11" name="Straight Connector 10">
            <a:extLst>
              <a:ext uri="{FF2B5EF4-FFF2-40B4-BE49-F238E27FC236}">
                <a16:creationId xmlns:a16="http://schemas.microsoft.com/office/drawing/2014/main" id="{D28367EE-CC5C-4496-B3AD-ABEB316FE7FC}"/>
              </a:ext>
            </a:extLst>
          </p:cNvPr>
          <p:cNvCxnSpPr>
            <a:cxnSpLocks/>
          </p:cNvCxnSpPr>
          <p:nvPr/>
        </p:nvCxnSpPr>
        <p:spPr>
          <a:xfrm>
            <a:off x="0" y="374073"/>
            <a:ext cx="12192000" cy="0"/>
          </a:xfrm>
          <a:prstGeom prst="line">
            <a:avLst/>
          </a:prstGeom>
          <a:ln w="889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40B42406-CFEB-43F9-8F2C-C79256E1538B}"/>
              </a:ext>
            </a:extLst>
          </p:cNvPr>
          <p:cNvSpPr txBox="1"/>
          <p:nvPr/>
        </p:nvSpPr>
        <p:spPr>
          <a:xfrm>
            <a:off x="2327564" y="119270"/>
            <a:ext cx="7647709"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 sharing</a:t>
            </a:r>
            <a:endParaRPr lang="en-US" sz="2800" dirty="0">
              <a:solidFill>
                <a:schemeClr val="tx1">
                  <a:lumMod val="50000"/>
                  <a:lumOff val="50000"/>
                </a:schemeClr>
              </a:solidFill>
              <a:latin typeface="+mj-lt"/>
            </a:endParaRPr>
          </a:p>
        </p:txBody>
      </p:sp>
      <p:sp>
        <p:nvSpPr>
          <p:cNvPr id="13" name="TextBox 12">
            <a:extLst>
              <a:ext uri="{FF2B5EF4-FFF2-40B4-BE49-F238E27FC236}">
                <a16:creationId xmlns:a16="http://schemas.microsoft.com/office/drawing/2014/main" id="{5068EBA1-1F1B-4EB9-841E-A7557BE3136B}"/>
              </a:ext>
            </a:extLst>
          </p:cNvPr>
          <p:cNvSpPr txBox="1"/>
          <p:nvPr/>
        </p:nvSpPr>
        <p:spPr>
          <a:xfrm>
            <a:off x="1841500" y="119270"/>
            <a:ext cx="9080500"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data-driven resilience</a:t>
            </a:r>
            <a:endParaRPr lang="en-US" sz="2800" dirty="0">
              <a:solidFill>
                <a:schemeClr val="tx1">
                  <a:lumMod val="50000"/>
                  <a:lumOff val="50000"/>
                </a:schemeClr>
              </a:solidFill>
              <a:latin typeface="+mj-lt"/>
            </a:endParaRPr>
          </a:p>
        </p:txBody>
      </p:sp>
    </p:spTree>
    <p:extLst>
      <p:ext uri="{BB962C8B-B14F-4D97-AF65-F5344CB8AC3E}">
        <p14:creationId xmlns:p14="http://schemas.microsoft.com/office/powerpoint/2010/main" val="3804802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833843-0734-430C-B8CC-DC0B97371DFC}"/>
              </a:ext>
            </a:extLst>
          </p:cNvPr>
          <p:cNvSpPr txBox="1"/>
          <p:nvPr/>
        </p:nvSpPr>
        <p:spPr>
          <a:xfrm>
            <a:off x="283027" y="122994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The global data and analytics environment is evolving rapidly</a:t>
            </a:r>
            <a:endParaRPr lang="en-US" sz="2400" dirty="0">
              <a:latin typeface="+mj-lt"/>
            </a:endParaRPr>
          </a:p>
        </p:txBody>
      </p:sp>
      <p:sp>
        <p:nvSpPr>
          <p:cNvPr id="6" name="TextBox 5">
            <a:extLst>
              <a:ext uri="{FF2B5EF4-FFF2-40B4-BE49-F238E27FC236}">
                <a16:creationId xmlns:a16="http://schemas.microsoft.com/office/drawing/2014/main" id="{817EEDC3-94AF-4FF3-B5A6-48DA7208D6BF}"/>
              </a:ext>
            </a:extLst>
          </p:cNvPr>
          <p:cNvSpPr txBox="1"/>
          <p:nvPr/>
        </p:nvSpPr>
        <p:spPr>
          <a:xfrm>
            <a:off x="283027" y="230853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handling in this fast-moving field is increasingly complex</a:t>
            </a:r>
            <a:endParaRPr lang="en-US" sz="2400" dirty="0">
              <a:latin typeface="+mj-lt"/>
            </a:endParaRPr>
          </a:p>
        </p:txBody>
      </p:sp>
      <p:sp>
        <p:nvSpPr>
          <p:cNvPr id="8" name="TextBox 7">
            <a:extLst>
              <a:ext uri="{FF2B5EF4-FFF2-40B4-BE49-F238E27FC236}">
                <a16:creationId xmlns:a16="http://schemas.microsoft.com/office/drawing/2014/main" id="{E1672242-D609-473E-80D3-71D30A933104}"/>
              </a:ext>
            </a:extLst>
          </p:cNvPr>
          <p:cNvSpPr txBox="1"/>
          <p:nvPr/>
        </p:nvSpPr>
        <p:spPr>
          <a:xfrm>
            <a:off x="283026" y="338712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without best-practice data handling is regularly unusable</a:t>
            </a:r>
            <a:endParaRPr lang="en-US" sz="2400" dirty="0">
              <a:latin typeface="+mj-lt"/>
            </a:endParaRPr>
          </a:p>
        </p:txBody>
      </p:sp>
      <p:sp>
        <p:nvSpPr>
          <p:cNvPr id="9" name="TextBox 8">
            <a:extLst>
              <a:ext uri="{FF2B5EF4-FFF2-40B4-BE49-F238E27FC236}">
                <a16:creationId xmlns:a16="http://schemas.microsoft.com/office/drawing/2014/main" id="{9B74ED8E-FFBB-4532-B3E6-7F2A1827DA0C}"/>
              </a:ext>
            </a:extLst>
          </p:cNvPr>
          <p:cNvSpPr txBox="1"/>
          <p:nvPr/>
        </p:nvSpPr>
        <p:spPr>
          <a:xfrm>
            <a:off x="283026" y="4465711"/>
            <a:ext cx="5363029"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Data availability and accessibility in the Eastern Caribbean is limited</a:t>
            </a:r>
            <a:endParaRPr lang="en-US" sz="2400" dirty="0">
              <a:latin typeface="+mj-lt"/>
            </a:endParaRPr>
          </a:p>
        </p:txBody>
      </p:sp>
      <p:sp>
        <p:nvSpPr>
          <p:cNvPr id="10" name="TextBox 9">
            <a:extLst>
              <a:ext uri="{FF2B5EF4-FFF2-40B4-BE49-F238E27FC236}">
                <a16:creationId xmlns:a16="http://schemas.microsoft.com/office/drawing/2014/main" id="{49AAFAD3-FB1F-489F-A54F-CD0BD3D80C65}"/>
              </a:ext>
            </a:extLst>
          </p:cNvPr>
          <p:cNvSpPr txBox="1"/>
          <p:nvPr/>
        </p:nvSpPr>
        <p:spPr>
          <a:xfrm>
            <a:off x="283026" y="5544301"/>
            <a:ext cx="5363029" cy="830997"/>
          </a:xfrm>
          <a:prstGeom prst="rect">
            <a:avLst/>
          </a:prstGeom>
          <a:solidFill>
            <a:schemeClr val="accent1">
              <a:lumMod val="60000"/>
              <a:lumOff val="40000"/>
            </a:schemeClr>
          </a:solidFill>
          <a:ln w="6350">
            <a:solidFill>
              <a:schemeClr val="bg1">
                <a:lumMod val="50000"/>
              </a:schemeClr>
            </a:solidFill>
          </a:ln>
        </p:spPr>
        <p:txBody>
          <a:bodyPr wrap="square" rtlCol="0">
            <a:spAutoFit/>
          </a:bodyPr>
          <a:lstStyle/>
          <a:p>
            <a:r>
              <a:rPr lang="en-GB" sz="2400" b="1" dirty="0">
                <a:solidFill>
                  <a:schemeClr val="bg1">
                    <a:lumMod val="95000"/>
                  </a:schemeClr>
                </a:solidFill>
                <a:latin typeface="+mj-lt"/>
              </a:rPr>
              <a:t>Small Island Developing States - the need for data sovereignty</a:t>
            </a:r>
            <a:endParaRPr lang="en-US" sz="2400" b="1" dirty="0">
              <a:solidFill>
                <a:schemeClr val="bg1">
                  <a:lumMod val="95000"/>
                </a:schemeClr>
              </a:solidFill>
              <a:latin typeface="+mj-lt"/>
            </a:endParaRPr>
          </a:p>
        </p:txBody>
      </p:sp>
      <p:sp>
        <p:nvSpPr>
          <p:cNvPr id="11" name="TextBox 10">
            <a:extLst>
              <a:ext uri="{FF2B5EF4-FFF2-40B4-BE49-F238E27FC236}">
                <a16:creationId xmlns:a16="http://schemas.microsoft.com/office/drawing/2014/main" id="{A134C0DC-5DC6-409C-825F-0C84ED89076F}"/>
              </a:ext>
            </a:extLst>
          </p:cNvPr>
          <p:cNvSpPr txBox="1"/>
          <p:nvPr/>
        </p:nvSpPr>
        <p:spPr>
          <a:xfrm>
            <a:off x="94339" y="469671"/>
            <a:ext cx="1139375" cy="523220"/>
          </a:xfrm>
          <a:prstGeom prst="rect">
            <a:avLst/>
          </a:prstGeom>
          <a:noFill/>
          <a:ln w="6350">
            <a:noFill/>
          </a:ln>
        </p:spPr>
        <p:txBody>
          <a:bodyPr wrap="square" rtlCol="0">
            <a:spAutoFit/>
          </a:bodyPr>
          <a:lstStyle/>
          <a:p>
            <a:r>
              <a:rPr lang="en-GB" sz="2800" b="1" dirty="0">
                <a:latin typeface="+mj-lt"/>
              </a:rPr>
              <a:t>Why?</a:t>
            </a:r>
            <a:endParaRPr lang="en-US" sz="2000" b="1" dirty="0">
              <a:latin typeface="+mj-lt"/>
            </a:endParaRPr>
          </a:p>
        </p:txBody>
      </p:sp>
      <p:sp>
        <p:nvSpPr>
          <p:cNvPr id="12" name="TextBox 11">
            <a:extLst>
              <a:ext uri="{FF2B5EF4-FFF2-40B4-BE49-F238E27FC236}">
                <a16:creationId xmlns:a16="http://schemas.microsoft.com/office/drawing/2014/main" id="{21FC3261-6387-4FA2-8470-959A3A456BC2}"/>
              </a:ext>
            </a:extLst>
          </p:cNvPr>
          <p:cNvSpPr txBox="1"/>
          <p:nvPr/>
        </p:nvSpPr>
        <p:spPr>
          <a:xfrm>
            <a:off x="6545944" y="1267460"/>
            <a:ext cx="5363029" cy="4524315"/>
          </a:xfrm>
          <a:prstGeom prst="rect">
            <a:avLst/>
          </a:prstGeom>
          <a:noFill/>
          <a:ln w="6350">
            <a:noFill/>
          </a:ln>
        </p:spPr>
        <p:txBody>
          <a:bodyPr wrap="square" rtlCol="0">
            <a:spAutoFit/>
          </a:bodyPr>
          <a:lstStyle/>
          <a:p>
            <a:r>
              <a:rPr lang="en-GB" sz="2400" dirty="0">
                <a:latin typeface="+mj-lt"/>
              </a:rPr>
              <a:t>International collaborations common</a:t>
            </a:r>
          </a:p>
          <a:p>
            <a:endParaRPr lang="en-GB" sz="2400" dirty="0">
              <a:latin typeface="+mj-lt"/>
            </a:endParaRPr>
          </a:p>
          <a:p>
            <a:r>
              <a:rPr lang="en-GB" sz="2400" dirty="0">
                <a:latin typeface="+mj-lt"/>
              </a:rPr>
              <a:t>‘Centre-of-gravity’ important</a:t>
            </a:r>
          </a:p>
          <a:p>
            <a:endParaRPr lang="en-GB" sz="2400" dirty="0">
              <a:latin typeface="+mj-lt"/>
            </a:endParaRPr>
          </a:p>
          <a:p>
            <a:r>
              <a:rPr lang="en-GB" sz="2400" dirty="0">
                <a:latin typeface="+mj-lt"/>
              </a:rPr>
              <a:t>But many projects now use overseas data infrastructures</a:t>
            </a:r>
          </a:p>
          <a:p>
            <a:endParaRPr lang="en-GB" sz="2400" dirty="0">
              <a:latin typeface="+mj-lt"/>
            </a:endParaRPr>
          </a:p>
          <a:p>
            <a:r>
              <a:rPr lang="en-GB" sz="2400" dirty="0">
                <a:latin typeface="+mj-lt"/>
              </a:rPr>
              <a:t>Existential threat to regional data sovereignty</a:t>
            </a:r>
          </a:p>
          <a:p>
            <a:endParaRPr lang="en-GB" sz="2400" dirty="0">
              <a:latin typeface="+mj-lt"/>
            </a:endParaRPr>
          </a:p>
          <a:p>
            <a:r>
              <a:rPr lang="en-GB" sz="2400" dirty="0">
                <a:latin typeface="+mj-lt"/>
              </a:rPr>
              <a:t>Goal is to provide a Caribbean solution for data handling and secondary data analysis</a:t>
            </a:r>
          </a:p>
        </p:txBody>
      </p:sp>
      <p:cxnSp>
        <p:nvCxnSpPr>
          <p:cNvPr id="13" name="Straight Connector 12">
            <a:extLst>
              <a:ext uri="{FF2B5EF4-FFF2-40B4-BE49-F238E27FC236}">
                <a16:creationId xmlns:a16="http://schemas.microsoft.com/office/drawing/2014/main" id="{A9D6CB38-A825-4081-961C-242EEB4207E0}"/>
              </a:ext>
            </a:extLst>
          </p:cNvPr>
          <p:cNvCxnSpPr>
            <a:cxnSpLocks/>
          </p:cNvCxnSpPr>
          <p:nvPr/>
        </p:nvCxnSpPr>
        <p:spPr>
          <a:xfrm>
            <a:off x="0" y="374073"/>
            <a:ext cx="12192000" cy="0"/>
          </a:xfrm>
          <a:prstGeom prst="line">
            <a:avLst/>
          </a:prstGeom>
          <a:ln w="889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CDDC975-CD73-4277-BA7E-E86E5B7E6622}"/>
              </a:ext>
            </a:extLst>
          </p:cNvPr>
          <p:cNvSpPr txBox="1"/>
          <p:nvPr/>
        </p:nvSpPr>
        <p:spPr>
          <a:xfrm>
            <a:off x="2327564" y="119270"/>
            <a:ext cx="7647709"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 sharing</a:t>
            </a:r>
            <a:endParaRPr lang="en-US" sz="2800" dirty="0">
              <a:solidFill>
                <a:schemeClr val="tx1">
                  <a:lumMod val="50000"/>
                  <a:lumOff val="50000"/>
                </a:schemeClr>
              </a:solidFill>
              <a:latin typeface="+mj-lt"/>
            </a:endParaRPr>
          </a:p>
        </p:txBody>
      </p:sp>
      <p:sp>
        <p:nvSpPr>
          <p:cNvPr id="15" name="TextBox 14">
            <a:extLst>
              <a:ext uri="{FF2B5EF4-FFF2-40B4-BE49-F238E27FC236}">
                <a16:creationId xmlns:a16="http://schemas.microsoft.com/office/drawing/2014/main" id="{A3BBC0DC-E078-4847-9983-26D21E2096A0}"/>
              </a:ext>
            </a:extLst>
          </p:cNvPr>
          <p:cNvSpPr txBox="1"/>
          <p:nvPr/>
        </p:nvSpPr>
        <p:spPr>
          <a:xfrm>
            <a:off x="1841500" y="119270"/>
            <a:ext cx="9080500"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data-driven resilience</a:t>
            </a:r>
            <a:endParaRPr lang="en-US" sz="2800" dirty="0">
              <a:solidFill>
                <a:schemeClr val="tx1">
                  <a:lumMod val="50000"/>
                  <a:lumOff val="50000"/>
                </a:schemeClr>
              </a:solidFill>
              <a:latin typeface="+mj-lt"/>
            </a:endParaRPr>
          </a:p>
        </p:txBody>
      </p:sp>
    </p:spTree>
    <p:extLst>
      <p:ext uri="{BB962C8B-B14F-4D97-AF65-F5344CB8AC3E}">
        <p14:creationId xmlns:p14="http://schemas.microsoft.com/office/powerpoint/2010/main" val="3755329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4A10C59-9D47-469D-BC80-35000DD93923}"/>
              </a:ext>
            </a:extLst>
          </p:cNvPr>
          <p:cNvSpPr txBox="1"/>
          <p:nvPr/>
        </p:nvSpPr>
        <p:spPr>
          <a:xfrm>
            <a:off x="293914" y="901863"/>
            <a:ext cx="11687708" cy="584775"/>
          </a:xfrm>
          <a:prstGeom prst="rect">
            <a:avLst/>
          </a:prstGeom>
          <a:solidFill>
            <a:schemeClr val="accent1">
              <a:lumMod val="60000"/>
              <a:lumOff val="40000"/>
            </a:schemeClr>
          </a:solidFill>
          <a:ln w="6350">
            <a:solidFill>
              <a:schemeClr val="bg1">
                <a:lumMod val="50000"/>
              </a:schemeClr>
            </a:solidFill>
          </a:ln>
        </p:spPr>
        <p:txBody>
          <a:bodyPr wrap="square">
            <a:spAutoFit/>
          </a:bodyPr>
          <a:lstStyle/>
          <a:p>
            <a:pPr algn="ctr"/>
            <a:r>
              <a:rPr lang="en-US" sz="3200" b="1" dirty="0">
                <a:solidFill>
                  <a:schemeClr val="bg1">
                    <a:lumMod val="95000"/>
                  </a:schemeClr>
                </a:solidFill>
                <a:latin typeface="Calibri Light" panose="020F0302020204030204" pitchFamily="34" charset="0"/>
                <a:ea typeface="Times New Roman" panose="02020603050405020304" pitchFamily="18" charset="0"/>
                <a:cs typeface="Times New Roman" panose="02020603050405020304" pitchFamily="18" charset="0"/>
              </a:rPr>
              <a:t>To enable and champion Caribbean data sharing and re-use</a:t>
            </a:r>
          </a:p>
        </p:txBody>
      </p:sp>
      <p:sp>
        <p:nvSpPr>
          <p:cNvPr id="8" name="TextBox 7">
            <a:extLst>
              <a:ext uri="{FF2B5EF4-FFF2-40B4-BE49-F238E27FC236}">
                <a16:creationId xmlns:a16="http://schemas.microsoft.com/office/drawing/2014/main" id="{605CC2E8-A458-411E-9198-F3C50835E324}"/>
              </a:ext>
            </a:extLst>
          </p:cNvPr>
          <p:cNvSpPr txBox="1"/>
          <p:nvPr/>
        </p:nvSpPr>
        <p:spPr>
          <a:xfrm>
            <a:off x="293914" y="1570251"/>
            <a:ext cx="4125686" cy="461665"/>
          </a:xfrm>
          <a:prstGeom prst="rect">
            <a:avLst/>
          </a:prstGeom>
          <a:noFill/>
          <a:ln w="6350">
            <a:noFill/>
          </a:ln>
        </p:spPr>
        <p:txBody>
          <a:bodyPr wrap="square" rtlCol="0">
            <a:spAutoFit/>
          </a:bodyPr>
          <a:lstStyle/>
          <a:p>
            <a:r>
              <a:rPr lang="en-GB" sz="2400" b="1" dirty="0">
                <a:latin typeface="Calibri Light" panose="020F0302020204030204" pitchFamily="34" charset="0"/>
                <a:cs typeface="Calibri Light" panose="020F0302020204030204" pitchFamily="34" charset="0"/>
              </a:rPr>
              <a:t>We aim to do this by</a:t>
            </a:r>
            <a:endParaRPr lang="en-US" b="1" dirty="0">
              <a:latin typeface="Calibri Light" panose="020F0302020204030204" pitchFamily="34" charset="0"/>
              <a:cs typeface="Calibri Light" panose="020F0302020204030204" pitchFamily="34" charset="0"/>
            </a:endParaRPr>
          </a:p>
        </p:txBody>
      </p:sp>
      <p:sp>
        <p:nvSpPr>
          <p:cNvPr id="9" name="TextBox 8">
            <a:extLst>
              <a:ext uri="{FF2B5EF4-FFF2-40B4-BE49-F238E27FC236}">
                <a16:creationId xmlns:a16="http://schemas.microsoft.com/office/drawing/2014/main" id="{DD2EAC9F-F204-4639-97AB-D1B609E06A4D}"/>
              </a:ext>
            </a:extLst>
          </p:cNvPr>
          <p:cNvSpPr txBox="1"/>
          <p:nvPr/>
        </p:nvSpPr>
        <p:spPr>
          <a:xfrm>
            <a:off x="551542" y="2122570"/>
            <a:ext cx="3940630"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Building a regional data-handling infrastructure</a:t>
            </a:r>
            <a:endParaRPr lang="en-US" sz="2400" dirty="0">
              <a:latin typeface="+mj-lt"/>
            </a:endParaRPr>
          </a:p>
        </p:txBody>
      </p:sp>
      <p:sp>
        <p:nvSpPr>
          <p:cNvPr id="10" name="TextBox 9">
            <a:extLst>
              <a:ext uri="{FF2B5EF4-FFF2-40B4-BE49-F238E27FC236}">
                <a16:creationId xmlns:a16="http://schemas.microsoft.com/office/drawing/2014/main" id="{61811BC0-78CB-4F5F-BD25-D2FF2B451FF3}"/>
              </a:ext>
            </a:extLst>
          </p:cNvPr>
          <p:cNvSpPr txBox="1"/>
          <p:nvPr/>
        </p:nvSpPr>
        <p:spPr>
          <a:xfrm>
            <a:off x="551542" y="3044221"/>
            <a:ext cx="3940630"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Developing training and guidelines</a:t>
            </a:r>
            <a:endParaRPr lang="en-US" sz="2400" dirty="0">
              <a:latin typeface="+mj-lt"/>
            </a:endParaRPr>
          </a:p>
        </p:txBody>
      </p:sp>
      <p:sp>
        <p:nvSpPr>
          <p:cNvPr id="11" name="TextBox 10">
            <a:extLst>
              <a:ext uri="{FF2B5EF4-FFF2-40B4-BE49-F238E27FC236}">
                <a16:creationId xmlns:a16="http://schemas.microsoft.com/office/drawing/2014/main" id="{B78C76E8-D7BD-4CD8-94F7-223A1D52690B}"/>
              </a:ext>
            </a:extLst>
          </p:cNvPr>
          <p:cNvSpPr txBox="1"/>
          <p:nvPr/>
        </p:nvSpPr>
        <p:spPr>
          <a:xfrm>
            <a:off x="551542" y="3965872"/>
            <a:ext cx="3940630"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Promoting re-use of Caribbean data</a:t>
            </a:r>
            <a:endParaRPr lang="en-US" sz="2400" dirty="0">
              <a:latin typeface="+mj-lt"/>
            </a:endParaRPr>
          </a:p>
        </p:txBody>
      </p:sp>
      <p:sp>
        <p:nvSpPr>
          <p:cNvPr id="13" name="TextBox 12">
            <a:extLst>
              <a:ext uri="{FF2B5EF4-FFF2-40B4-BE49-F238E27FC236}">
                <a16:creationId xmlns:a16="http://schemas.microsoft.com/office/drawing/2014/main" id="{84452905-A965-47CD-81F3-E8B7AB54ED0B}"/>
              </a:ext>
            </a:extLst>
          </p:cNvPr>
          <p:cNvSpPr txBox="1"/>
          <p:nvPr/>
        </p:nvSpPr>
        <p:spPr>
          <a:xfrm>
            <a:off x="551542" y="4894774"/>
            <a:ext cx="3940630"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Generating new knowledge from secondary data</a:t>
            </a:r>
            <a:endParaRPr lang="en-US" sz="2400" dirty="0">
              <a:latin typeface="+mj-lt"/>
            </a:endParaRPr>
          </a:p>
        </p:txBody>
      </p:sp>
      <p:sp>
        <p:nvSpPr>
          <p:cNvPr id="14" name="TextBox 13">
            <a:extLst>
              <a:ext uri="{FF2B5EF4-FFF2-40B4-BE49-F238E27FC236}">
                <a16:creationId xmlns:a16="http://schemas.microsoft.com/office/drawing/2014/main" id="{69CBF4AF-8393-4694-8DF0-A5C50C592A0D}"/>
              </a:ext>
            </a:extLst>
          </p:cNvPr>
          <p:cNvSpPr txBox="1"/>
          <p:nvPr/>
        </p:nvSpPr>
        <p:spPr>
          <a:xfrm>
            <a:off x="5058226" y="2122570"/>
            <a:ext cx="6923395" cy="830997"/>
          </a:xfrm>
          <a:prstGeom prst="rect">
            <a:avLst/>
          </a:prstGeom>
          <a:noFill/>
          <a:ln w="6350">
            <a:solidFill>
              <a:schemeClr val="bg1">
                <a:lumMod val="50000"/>
              </a:schemeClr>
            </a:solidFill>
          </a:ln>
        </p:spPr>
        <p:txBody>
          <a:bodyPr wrap="square" rtlCol="0">
            <a:spAutoFit/>
          </a:bodyPr>
          <a:lstStyle/>
          <a:p>
            <a:r>
              <a:rPr lang="en-GB" sz="2400" dirty="0">
                <a:latin typeface="+mj-lt"/>
              </a:rPr>
              <a:t>Online software for Data Entry and Data Sharing</a:t>
            </a:r>
          </a:p>
          <a:p>
            <a:endParaRPr lang="en-US" sz="2400" dirty="0">
              <a:latin typeface="+mj-lt"/>
            </a:endParaRPr>
          </a:p>
        </p:txBody>
      </p:sp>
      <p:sp>
        <p:nvSpPr>
          <p:cNvPr id="15" name="TextBox 14">
            <a:extLst>
              <a:ext uri="{FF2B5EF4-FFF2-40B4-BE49-F238E27FC236}">
                <a16:creationId xmlns:a16="http://schemas.microsoft.com/office/drawing/2014/main" id="{87637B5E-2F81-45D8-9955-F272E4DCB3B5}"/>
              </a:ext>
            </a:extLst>
          </p:cNvPr>
          <p:cNvSpPr txBox="1"/>
          <p:nvPr/>
        </p:nvSpPr>
        <p:spPr>
          <a:xfrm>
            <a:off x="5058225" y="3044221"/>
            <a:ext cx="6923395" cy="830997"/>
          </a:xfrm>
          <a:prstGeom prst="rect">
            <a:avLst/>
          </a:prstGeom>
          <a:noFill/>
          <a:ln w="6350">
            <a:solidFill>
              <a:schemeClr val="bg1">
                <a:lumMod val="50000"/>
              </a:schemeClr>
            </a:solidFill>
          </a:ln>
        </p:spPr>
        <p:txBody>
          <a:bodyPr wrap="square" rtlCol="0">
            <a:spAutoFit/>
          </a:bodyPr>
          <a:lstStyle/>
          <a:p>
            <a:r>
              <a:rPr lang="en-GB" sz="2400" dirty="0">
                <a:latin typeface="+mj-lt"/>
              </a:rPr>
              <a:t>Online learning and guidelines for data handling. Longer-term mentoring</a:t>
            </a:r>
          </a:p>
        </p:txBody>
      </p:sp>
      <p:cxnSp>
        <p:nvCxnSpPr>
          <p:cNvPr id="3" name="Straight Arrow Connector 2">
            <a:extLst>
              <a:ext uri="{FF2B5EF4-FFF2-40B4-BE49-F238E27FC236}">
                <a16:creationId xmlns:a16="http://schemas.microsoft.com/office/drawing/2014/main" id="{FBF175D7-B2D7-4805-84D2-62B3F478C49D}"/>
              </a:ext>
            </a:extLst>
          </p:cNvPr>
          <p:cNvCxnSpPr>
            <a:stCxn id="9" idx="3"/>
            <a:endCxn id="14" idx="1"/>
          </p:cNvCxnSpPr>
          <p:nvPr/>
        </p:nvCxnSpPr>
        <p:spPr>
          <a:xfrm>
            <a:off x="4492172" y="2538069"/>
            <a:ext cx="566054" cy="0"/>
          </a:xfrm>
          <a:prstGeom prst="straightConnector1">
            <a:avLst/>
          </a:prstGeom>
          <a:ln w="63500">
            <a:solidFill>
              <a:schemeClr val="accent1">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DB597195-0DB0-4BC9-A38E-2554880C5591}"/>
              </a:ext>
            </a:extLst>
          </p:cNvPr>
          <p:cNvCxnSpPr/>
          <p:nvPr/>
        </p:nvCxnSpPr>
        <p:spPr>
          <a:xfrm>
            <a:off x="4492171" y="3429000"/>
            <a:ext cx="566054" cy="0"/>
          </a:xfrm>
          <a:prstGeom prst="straightConnector1">
            <a:avLst/>
          </a:prstGeom>
          <a:ln w="63500">
            <a:solidFill>
              <a:schemeClr val="accent1">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45CBEFD6-D727-4570-BE14-D97A8CFCEA46}"/>
              </a:ext>
            </a:extLst>
          </p:cNvPr>
          <p:cNvSpPr txBox="1"/>
          <p:nvPr/>
        </p:nvSpPr>
        <p:spPr>
          <a:xfrm>
            <a:off x="5058225" y="3965870"/>
            <a:ext cx="6923395" cy="830997"/>
          </a:xfrm>
          <a:prstGeom prst="rect">
            <a:avLst/>
          </a:prstGeom>
          <a:noFill/>
          <a:ln w="6350">
            <a:solidFill>
              <a:schemeClr val="bg1">
                <a:lumMod val="50000"/>
              </a:schemeClr>
            </a:solidFill>
          </a:ln>
        </p:spPr>
        <p:txBody>
          <a:bodyPr wrap="square" rtlCol="0">
            <a:spAutoFit/>
          </a:bodyPr>
          <a:lstStyle/>
          <a:p>
            <a:r>
              <a:rPr lang="en-GB" sz="2400" dirty="0">
                <a:latin typeface="+mj-lt"/>
              </a:rPr>
              <a:t>Online data stories on important issues for the Caribbean. Data availability and quality audits.</a:t>
            </a:r>
          </a:p>
        </p:txBody>
      </p:sp>
      <p:cxnSp>
        <p:nvCxnSpPr>
          <p:cNvPr id="18" name="Straight Arrow Connector 17">
            <a:extLst>
              <a:ext uri="{FF2B5EF4-FFF2-40B4-BE49-F238E27FC236}">
                <a16:creationId xmlns:a16="http://schemas.microsoft.com/office/drawing/2014/main" id="{8D52493F-9AC2-48B0-AFE6-ED2D37C2C4F5}"/>
              </a:ext>
            </a:extLst>
          </p:cNvPr>
          <p:cNvCxnSpPr/>
          <p:nvPr/>
        </p:nvCxnSpPr>
        <p:spPr>
          <a:xfrm>
            <a:off x="4492171" y="4350649"/>
            <a:ext cx="566054" cy="0"/>
          </a:xfrm>
          <a:prstGeom prst="straightConnector1">
            <a:avLst/>
          </a:prstGeom>
          <a:ln w="63500">
            <a:solidFill>
              <a:schemeClr val="accent1">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6ED5FD6-F502-4B46-8891-4D189739449C}"/>
              </a:ext>
            </a:extLst>
          </p:cNvPr>
          <p:cNvSpPr txBox="1"/>
          <p:nvPr/>
        </p:nvSpPr>
        <p:spPr>
          <a:xfrm>
            <a:off x="5058225" y="4894767"/>
            <a:ext cx="6923395" cy="830997"/>
          </a:xfrm>
          <a:prstGeom prst="rect">
            <a:avLst/>
          </a:prstGeom>
          <a:noFill/>
          <a:ln w="6350">
            <a:solidFill>
              <a:schemeClr val="bg1">
                <a:lumMod val="50000"/>
              </a:schemeClr>
            </a:solidFill>
          </a:ln>
        </p:spPr>
        <p:txBody>
          <a:bodyPr wrap="square" rtlCol="0">
            <a:spAutoFit/>
          </a:bodyPr>
          <a:lstStyle/>
          <a:p>
            <a:r>
              <a:rPr lang="en-GB" sz="2400" dirty="0">
                <a:latin typeface="+mj-lt"/>
              </a:rPr>
              <a:t>Analytics for Caribbean evidence</a:t>
            </a:r>
          </a:p>
          <a:p>
            <a:endParaRPr lang="en-GB" sz="2400" dirty="0">
              <a:latin typeface="+mj-lt"/>
            </a:endParaRPr>
          </a:p>
        </p:txBody>
      </p:sp>
      <p:cxnSp>
        <p:nvCxnSpPr>
          <p:cNvPr id="22" name="Straight Arrow Connector 21">
            <a:extLst>
              <a:ext uri="{FF2B5EF4-FFF2-40B4-BE49-F238E27FC236}">
                <a16:creationId xmlns:a16="http://schemas.microsoft.com/office/drawing/2014/main" id="{4154CC18-EA16-41F4-960D-195E403634A6}"/>
              </a:ext>
            </a:extLst>
          </p:cNvPr>
          <p:cNvCxnSpPr/>
          <p:nvPr/>
        </p:nvCxnSpPr>
        <p:spPr>
          <a:xfrm>
            <a:off x="4492171" y="5279546"/>
            <a:ext cx="566054" cy="0"/>
          </a:xfrm>
          <a:prstGeom prst="straightConnector1">
            <a:avLst/>
          </a:prstGeom>
          <a:ln w="63500">
            <a:solidFill>
              <a:schemeClr val="accent1">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6B282BD-EB4C-45C2-8D7E-F706C7B46B7F}"/>
              </a:ext>
            </a:extLst>
          </p:cNvPr>
          <p:cNvCxnSpPr>
            <a:cxnSpLocks/>
          </p:cNvCxnSpPr>
          <p:nvPr/>
        </p:nvCxnSpPr>
        <p:spPr>
          <a:xfrm>
            <a:off x="0" y="374073"/>
            <a:ext cx="12192000" cy="0"/>
          </a:xfrm>
          <a:prstGeom prst="line">
            <a:avLst/>
          </a:prstGeom>
          <a:ln w="889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93DCF426-754B-43BD-895B-50C70C54B6B8}"/>
              </a:ext>
            </a:extLst>
          </p:cNvPr>
          <p:cNvSpPr txBox="1"/>
          <p:nvPr/>
        </p:nvSpPr>
        <p:spPr>
          <a:xfrm>
            <a:off x="2327564" y="119270"/>
            <a:ext cx="7647709"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 sharing</a:t>
            </a:r>
            <a:endParaRPr lang="en-US" sz="2800" dirty="0">
              <a:solidFill>
                <a:schemeClr val="tx1">
                  <a:lumMod val="50000"/>
                  <a:lumOff val="50000"/>
                </a:schemeClr>
              </a:solidFill>
              <a:latin typeface="+mj-lt"/>
            </a:endParaRPr>
          </a:p>
        </p:txBody>
      </p:sp>
      <p:sp>
        <p:nvSpPr>
          <p:cNvPr id="23" name="TextBox 22">
            <a:extLst>
              <a:ext uri="{FF2B5EF4-FFF2-40B4-BE49-F238E27FC236}">
                <a16:creationId xmlns:a16="http://schemas.microsoft.com/office/drawing/2014/main" id="{0D72B8DD-374D-428B-9163-70621334CDE2}"/>
              </a:ext>
            </a:extLst>
          </p:cNvPr>
          <p:cNvSpPr txBox="1"/>
          <p:nvPr/>
        </p:nvSpPr>
        <p:spPr>
          <a:xfrm>
            <a:off x="551542" y="5829355"/>
            <a:ext cx="3940630"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Establishing networks to support collaborative working</a:t>
            </a:r>
            <a:endParaRPr lang="en-US" sz="2400" dirty="0">
              <a:latin typeface="+mj-lt"/>
            </a:endParaRPr>
          </a:p>
        </p:txBody>
      </p:sp>
      <p:sp>
        <p:nvSpPr>
          <p:cNvPr id="26" name="TextBox 25">
            <a:extLst>
              <a:ext uri="{FF2B5EF4-FFF2-40B4-BE49-F238E27FC236}">
                <a16:creationId xmlns:a16="http://schemas.microsoft.com/office/drawing/2014/main" id="{D7C7F6B0-33AF-4625-A883-2E706D797DDD}"/>
              </a:ext>
            </a:extLst>
          </p:cNvPr>
          <p:cNvSpPr txBox="1"/>
          <p:nvPr/>
        </p:nvSpPr>
        <p:spPr>
          <a:xfrm>
            <a:off x="5058225" y="5829351"/>
            <a:ext cx="6923395" cy="830997"/>
          </a:xfrm>
          <a:prstGeom prst="rect">
            <a:avLst/>
          </a:prstGeom>
          <a:noFill/>
          <a:ln w="6350">
            <a:solidFill>
              <a:schemeClr val="bg1">
                <a:lumMod val="50000"/>
              </a:schemeClr>
            </a:solidFill>
          </a:ln>
        </p:spPr>
        <p:txBody>
          <a:bodyPr wrap="square" rtlCol="0">
            <a:spAutoFit/>
          </a:bodyPr>
          <a:lstStyle/>
          <a:p>
            <a:r>
              <a:rPr lang="en-GB" sz="2400" dirty="0">
                <a:latin typeface="+mj-lt"/>
              </a:rPr>
              <a:t>Conferencing and workshops. Enabling cross-sector working.</a:t>
            </a:r>
          </a:p>
        </p:txBody>
      </p:sp>
      <p:cxnSp>
        <p:nvCxnSpPr>
          <p:cNvPr id="27" name="Straight Arrow Connector 26">
            <a:extLst>
              <a:ext uri="{FF2B5EF4-FFF2-40B4-BE49-F238E27FC236}">
                <a16:creationId xmlns:a16="http://schemas.microsoft.com/office/drawing/2014/main" id="{EE21ECB7-9ADE-473A-8C43-CC09EDA303CD}"/>
              </a:ext>
            </a:extLst>
          </p:cNvPr>
          <p:cNvCxnSpPr/>
          <p:nvPr/>
        </p:nvCxnSpPr>
        <p:spPr>
          <a:xfrm>
            <a:off x="4492171" y="6214130"/>
            <a:ext cx="566054" cy="0"/>
          </a:xfrm>
          <a:prstGeom prst="straightConnector1">
            <a:avLst/>
          </a:prstGeom>
          <a:ln w="63500">
            <a:solidFill>
              <a:schemeClr val="accent1">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3EB82884-1CEB-4295-9D97-428C8D9130AD}"/>
              </a:ext>
            </a:extLst>
          </p:cNvPr>
          <p:cNvSpPr txBox="1"/>
          <p:nvPr/>
        </p:nvSpPr>
        <p:spPr>
          <a:xfrm>
            <a:off x="1841500" y="119270"/>
            <a:ext cx="9080500"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data-driven resilience</a:t>
            </a:r>
            <a:endParaRPr lang="en-US" sz="2800" dirty="0">
              <a:solidFill>
                <a:schemeClr val="tx1">
                  <a:lumMod val="50000"/>
                  <a:lumOff val="50000"/>
                </a:schemeClr>
              </a:solidFill>
              <a:latin typeface="+mj-lt"/>
            </a:endParaRPr>
          </a:p>
        </p:txBody>
      </p:sp>
    </p:spTree>
    <p:extLst>
      <p:ext uri="{BB962C8B-B14F-4D97-AF65-F5344CB8AC3E}">
        <p14:creationId xmlns:p14="http://schemas.microsoft.com/office/powerpoint/2010/main" val="1888908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7CC1226-EBC8-4EE0-93CC-55BFCD598BC7}"/>
              </a:ext>
            </a:extLst>
          </p:cNvPr>
          <p:cNvSpPr txBox="1"/>
          <p:nvPr/>
        </p:nvSpPr>
        <p:spPr>
          <a:xfrm>
            <a:off x="293914" y="1063175"/>
            <a:ext cx="4125686" cy="523220"/>
          </a:xfrm>
          <a:prstGeom prst="rect">
            <a:avLst/>
          </a:prstGeom>
          <a:noFill/>
          <a:ln w="6350">
            <a:noFill/>
          </a:ln>
        </p:spPr>
        <p:txBody>
          <a:bodyPr wrap="square" rtlCol="0">
            <a:spAutoFit/>
          </a:bodyPr>
          <a:lstStyle/>
          <a:p>
            <a:r>
              <a:rPr lang="en-GB" sz="2800" b="1" dirty="0">
                <a:latin typeface="Calibri Light" panose="020F0302020204030204" pitchFamily="34" charset="0"/>
                <a:cs typeface="Calibri Light" panose="020F0302020204030204" pitchFamily="34" charset="0"/>
              </a:rPr>
              <a:t>Project</a:t>
            </a:r>
            <a:r>
              <a:rPr lang="en-GB" sz="2400" b="1" dirty="0">
                <a:latin typeface="Calibri Light" panose="020F0302020204030204" pitchFamily="34" charset="0"/>
                <a:cs typeface="Calibri Light" panose="020F0302020204030204" pitchFamily="34" charset="0"/>
              </a:rPr>
              <a:t> </a:t>
            </a:r>
            <a:r>
              <a:rPr lang="en-GB" sz="2800" b="1" dirty="0">
                <a:latin typeface="Calibri Light" panose="020F0302020204030204" pitchFamily="34" charset="0"/>
                <a:cs typeface="Calibri Light" panose="020F0302020204030204" pitchFamily="34" charset="0"/>
              </a:rPr>
              <a:t>Components</a:t>
            </a:r>
            <a:endParaRPr lang="en-US" b="1" dirty="0">
              <a:latin typeface="Calibri Light" panose="020F0302020204030204" pitchFamily="34" charset="0"/>
              <a:cs typeface="Calibri Light" panose="020F0302020204030204" pitchFamily="34" charset="0"/>
            </a:endParaRPr>
          </a:p>
        </p:txBody>
      </p:sp>
      <p:sp>
        <p:nvSpPr>
          <p:cNvPr id="6" name="TextBox 5">
            <a:extLst>
              <a:ext uri="{FF2B5EF4-FFF2-40B4-BE49-F238E27FC236}">
                <a16:creationId xmlns:a16="http://schemas.microsoft.com/office/drawing/2014/main" id="{B1FC4200-5187-4A4A-864D-AD74D77F74A3}"/>
              </a:ext>
            </a:extLst>
          </p:cNvPr>
          <p:cNvSpPr txBox="1"/>
          <p:nvPr/>
        </p:nvSpPr>
        <p:spPr>
          <a:xfrm>
            <a:off x="551542" y="1615494"/>
            <a:ext cx="3940630" cy="830997"/>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r>
              <a:rPr lang="en-GB" sz="2400" dirty="0">
                <a:latin typeface="+mj-lt"/>
              </a:rPr>
              <a:t>Develop and maintain data infrastructure</a:t>
            </a:r>
            <a:endParaRPr lang="en-US" sz="2400" dirty="0">
              <a:latin typeface="+mj-lt"/>
            </a:endParaRPr>
          </a:p>
        </p:txBody>
      </p:sp>
      <p:sp>
        <p:nvSpPr>
          <p:cNvPr id="8" name="TextBox 7">
            <a:extLst>
              <a:ext uri="{FF2B5EF4-FFF2-40B4-BE49-F238E27FC236}">
                <a16:creationId xmlns:a16="http://schemas.microsoft.com/office/drawing/2014/main" id="{621A3E66-EB4E-46D8-BE97-9C724D5FFF19}"/>
              </a:ext>
            </a:extLst>
          </p:cNvPr>
          <p:cNvSpPr txBox="1"/>
          <p:nvPr/>
        </p:nvSpPr>
        <p:spPr>
          <a:xfrm>
            <a:off x="551542" y="2861990"/>
            <a:ext cx="3940630" cy="830997"/>
          </a:xfrm>
          <a:prstGeom prst="rect">
            <a:avLst/>
          </a:prstGeom>
          <a:solidFill>
            <a:schemeClr val="accent2">
              <a:lumMod val="20000"/>
              <a:lumOff val="80000"/>
            </a:schemeClr>
          </a:solidFill>
          <a:ln w="6350">
            <a:solidFill>
              <a:schemeClr val="bg1">
                <a:lumMod val="50000"/>
              </a:schemeClr>
            </a:solidFill>
          </a:ln>
        </p:spPr>
        <p:txBody>
          <a:bodyPr wrap="square" rtlCol="0">
            <a:spAutoFit/>
          </a:bodyPr>
          <a:lstStyle/>
          <a:p>
            <a:r>
              <a:rPr lang="en-GB" sz="2400" dirty="0">
                <a:latin typeface="+mj-lt"/>
              </a:rPr>
              <a:t>Training and mentoring</a:t>
            </a:r>
          </a:p>
          <a:p>
            <a:endParaRPr lang="en-US" sz="2400" dirty="0">
              <a:latin typeface="+mj-lt"/>
            </a:endParaRPr>
          </a:p>
        </p:txBody>
      </p:sp>
      <p:sp>
        <p:nvSpPr>
          <p:cNvPr id="9" name="TextBox 8">
            <a:extLst>
              <a:ext uri="{FF2B5EF4-FFF2-40B4-BE49-F238E27FC236}">
                <a16:creationId xmlns:a16="http://schemas.microsoft.com/office/drawing/2014/main" id="{438ACC8B-29EF-4862-9606-757BE8622C5A}"/>
              </a:ext>
            </a:extLst>
          </p:cNvPr>
          <p:cNvSpPr txBox="1"/>
          <p:nvPr/>
        </p:nvSpPr>
        <p:spPr>
          <a:xfrm>
            <a:off x="551542" y="4108488"/>
            <a:ext cx="3940630" cy="830997"/>
          </a:xfrm>
          <a:prstGeom prst="rect">
            <a:avLst/>
          </a:prstGeom>
          <a:solidFill>
            <a:schemeClr val="accent6">
              <a:lumMod val="20000"/>
              <a:lumOff val="80000"/>
            </a:schemeClr>
          </a:solidFill>
          <a:ln w="6350">
            <a:solidFill>
              <a:schemeClr val="bg1">
                <a:lumMod val="50000"/>
              </a:schemeClr>
            </a:solidFill>
          </a:ln>
        </p:spPr>
        <p:txBody>
          <a:bodyPr wrap="square" rtlCol="0">
            <a:spAutoFit/>
          </a:bodyPr>
          <a:lstStyle/>
          <a:p>
            <a:r>
              <a:rPr lang="en-GB" sz="2400" dirty="0">
                <a:latin typeface="+mj-lt"/>
              </a:rPr>
              <a:t>Analytics</a:t>
            </a:r>
          </a:p>
          <a:p>
            <a:endParaRPr lang="en-US" sz="2400" dirty="0">
              <a:latin typeface="+mj-lt"/>
            </a:endParaRPr>
          </a:p>
        </p:txBody>
      </p:sp>
      <p:sp>
        <p:nvSpPr>
          <p:cNvPr id="10" name="TextBox 9">
            <a:extLst>
              <a:ext uri="{FF2B5EF4-FFF2-40B4-BE49-F238E27FC236}">
                <a16:creationId xmlns:a16="http://schemas.microsoft.com/office/drawing/2014/main" id="{49A7A15E-A8EC-4A00-A655-169C18FC185E}"/>
              </a:ext>
            </a:extLst>
          </p:cNvPr>
          <p:cNvSpPr txBox="1"/>
          <p:nvPr/>
        </p:nvSpPr>
        <p:spPr>
          <a:xfrm>
            <a:off x="551542" y="5354986"/>
            <a:ext cx="3940630" cy="830997"/>
          </a:xfrm>
          <a:prstGeom prst="rect">
            <a:avLst/>
          </a:prstGeom>
          <a:solidFill>
            <a:srgbClr val="E2CFF1"/>
          </a:solidFill>
          <a:ln w="6350">
            <a:solidFill>
              <a:schemeClr val="bg1">
                <a:lumMod val="50000"/>
              </a:schemeClr>
            </a:solidFill>
          </a:ln>
        </p:spPr>
        <p:txBody>
          <a:bodyPr wrap="square" rtlCol="0">
            <a:spAutoFit/>
          </a:bodyPr>
          <a:lstStyle/>
          <a:p>
            <a:r>
              <a:rPr lang="en-GB" sz="2400" dirty="0">
                <a:latin typeface="+mj-lt"/>
              </a:rPr>
              <a:t>Data handling centre</a:t>
            </a:r>
          </a:p>
          <a:p>
            <a:endParaRPr lang="en-US" sz="2400" dirty="0">
              <a:latin typeface="+mj-lt"/>
            </a:endParaRPr>
          </a:p>
        </p:txBody>
      </p:sp>
      <p:sp>
        <p:nvSpPr>
          <p:cNvPr id="11" name="TextBox 10">
            <a:extLst>
              <a:ext uri="{FF2B5EF4-FFF2-40B4-BE49-F238E27FC236}">
                <a16:creationId xmlns:a16="http://schemas.microsoft.com/office/drawing/2014/main" id="{3BA895E6-2A35-44C6-BD2E-0AEB838B51A7}"/>
              </a:ext>
            </a:extLst>
          </p:cNvPr>
          <p:cNvSpPr txBox="1"/>
          <p:nvPr/>
        </p:nvSpPr>
        <p:spPr>
          <a:xfrm>
            <a:off x="5058226" y="1615494"/>
            <a:ext cx="6923395" cy="830997"/>
          </a:xfrm>
          <a:prstGeom prst="rect">
            <a:avLst/>
          </a:prstGeom>
          <a:noFill/>
          <a:ln w="6350">
            <a:solidFill>
              <a:schemeClr val="bg1">
                <a:lumMod val="50000"/>
              </a:schemeClr>
            </a:solidFill>
          </a:ln>
        </p:spPr>
        <p:txBody>
          <a:bodyPr wrap="square" rtlCol="0">
            <a:spAutoFit/>
          </a:bodyPr>
          <a:lstStyle/>
          <a:p>
            <a:r>
              <a:rPr lang="en-US" sz="2400" dirty="0">
                <a:latin typeface="+mj-lt"/>
              </a:rPr>
              <a:t>Supporting best practice data handling &amp; strengthening current expertise</a:t>
            </a:r>
          </a:p>
        </p:txBody>
      </p:sp>
      <p:sp>
        <p:nvSpPr>
          <p:cNvPr id="12" name="TextBox 11">
            <a:extLst>
              <a:ext uri="{FF2B5EF4-FFF2-40B4-BE49-F238E27FC236}">
                <a16:creationId xmlns:a16="http://schemas.microsoft.com/office/drawing/2014/main" id="{B6265FB3-F275-4704-8E3A-0DE0EF81D9BA}"/>
              </a:ext>
            </a:extLst>
          </p:cNvPr>
          <p:cNvSpPr txBox="1"/>
          <p:nvPr/>
        </p:nvSpPr>
        <p:spPr>
          <a:xfrm>
            <a:off x="5058225" y="2861990"/>
            <a:ext cx="6923395" cy="830997"/>
          </a:xfrm>
          <a:prstGeom prst="rect">
            <a:avLst/>
          </a:prstGeom>
          <a:noFill/>
          <a:ln w="6350">
            <a:solidFill>
              <a:schemeClr val="bg1">
                <a:lumMod val="50000"/>
              </a:schemeClr>
            </a:solidFill>
          </a:ln>
        </p:spPr>
        <p:txBody>
          <a:bodyPr wrap="square" rtlCol="0">
            <a:spAutoFit/>
          </a:bodyPr>
          <a:lstStyle/>
          <a:p>
            <a:r>
              <a:rPr lang="en-GB" sz="2400" dirty="0">
                <a:latin typeface="+mj-lt"/>
              </a:rPr>
              <a:t>A sustainable programme for building additional expertise across the data lifecycle</a:t>
            </a:r>
          </a:p>
        </p:txBody>
      </p:sp>
      <p:cxnSp>
        <p:nvCxnSpPr>
          <p:cNvPr id="13" name="Straight Arrow Connector 12">
            <a:extLst>
              <a:ext uri="{FF2B5EF4-FFF2-40B4-BE49-F238E27FC236}">
                <a16:creationId xmlns:a16="http://schemas.microsoft.com/office/drawing/2014/main" id="{991C63A5-E86B-4A55-8C2C-5BB9968CF3DE}"/>
              </a:ext>
            </a:extLst>
          </p:cNvPr>
          <p:cNvCxnSpPr>
            <a:stCxn id="6" idx="3"/>
            <a:endCxn id="11" idx="1"/>
          </p:cNvCxnSpPr>
          <p:nvPr/>
        </p:nvCxnSpPr>
        <p:spPr>
          <a:xfrm>
            <a:off x="4492172" y="2030993"/>
            <a:ext cx="566054" cy="0"/>
          </a:xfrm>
          <a:prstGeom prst="straightConnector1">
            <a:avLst/>
          </a:prstGeom>
          <a:ln w="63500">
            <a:solidFill>
              <a:schemeClr val="accent1">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ED9E7886-D33D-4AB5-836F-4598B931DBDB}"/>
              </a:ext>
            </a:extLst>
          </p:cNvPr>
          <p:cNvCxnSpPr/>
          <p:nvPr/>
        </p:nvCxnSpPr>
        <p:spPr>
          <a:xfrm>
            <a:off x="4492171" y="3246769"/>
            <a:ext cx="566054" cy="0"/>
          </a:xfrm>
          <a:prstGeom prst="straightConnector1">
            <a:avLst/>
          </a:prstGeom>
          <a:ln w="63500">
            <a:solidFill>
              <a:schemeClr val="accent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CA777F3-ABD2-42EF-899F-E55C82366FB1}"/>
              </a:ext>
            </a:extLst>
          </p:cNvPr>
          <p:cNvSpPr txBox="1"/>
          <p:nvPr/>
        </p:nvSpPr>
        <p:spPr>
          <a:xfrm>
            <a:off x="5058225" y="4108486"/>
            <a:ext cx="6923395" cy="830997"/>
          </a:xfrm>
          <a:prstGeom prst="rect">
            <a:avLst/>
          </a:prstGeom>
          <a:noFill/>
          <a:ln w="6350">
            <a:solidFill>
              <a:schemeClr val="bg1">
                <a:lumMod val="50000"/>
              </a:schemeClr>
            </a:solidFill>
          </a:ln>
        </p:spPr>
        <p:txBody>
          <a:bodyPr wrap="square" rtlCol="0">
            <a:spAutoFit/>
          </a:bodyPr>
          <a:lstStyle/>
          <a:p>
            <a:r>
              <a:rPr lang="en-GB" sz="2400" dirty="0">
                <a:latin typeface="+mj-lt"/>
              </a:rPr>
              <a:t>Re-using open-data to generate evidence for enhancing Caribbean resilience</a:t>
            </a:r>
          </a:p>
        </p:txBody>
      </p:sp>
      <p:cxnSp>
        <p:nvCxnSpPr>
          <p:cNvPr id="16" name="Straight Arrow Connector 15">
            <a:extLst>
              <a:ext uri="{FF2B5EF4-FFF2-40B4-BE49-F238E27FC236}">
                <a16:creationId xmlns:a16="http://schemas.microsoft.com/office/drawing/2014/main" id="{3D518BB1-9728-4BAD-8ADB-2F1F2196341D}"/>
              </a:ext>
            </a:extLst>
          </p:cNvPr>
          <p:cNvCxnSpPr/>
          <p:nvPr/>
        </p:nvCxnSpPr>
        <p:spPr>
          <a:xfrm>
            <a:off x="4492171" y="4493265"/>
            <a:ext cx="566054" cy="0"/>
          </a:xfrm>
          <a:prstGeom prst="straightConnector1">
            <a:avLst/>
          </a:prstGeom>
          <a:ln w="63500">
            <a:solidFill>
              <a:schemeClr val="accent6">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2F2F2BE-C7F9-49E7-850A-6B0EE6FB20DC}"/>
              </a:ext>
            </a:extLst>
          </p:cNvPr>
          <p:cNvSpPr txBox="1"/>
          <p:nvPr/>
        </p:nvSpPr>
        <p:spPr>
          <a:xfrm>
            <a:off x="5058225" y="5354982"/>
            <a:ext cx="6923395" cy="830997"/>
          </a:xfrm>
          <a:prstGeom prst="rect">
            <a:avLst/>
          </a:prstGeom>
          <a:noFill/>
          <a:ln w="6350">
            <a:solidFill>
              <a:schemeClr val="bg1">
                <a:lumMod val="50000"/>
              </a:schemeClr>
            </a:solidFill>
          </a:ln>
        </p:spPr>
        <p:txBody>
          <a:bodyPr wrap="square" rtlCol="0">
            <a:spAutoFit/>
          </a:bodyPr>
          <a:lstStyle/>
          <a:p>
            <a:r>
              <a:rPr lang="en-GB" sz="2400" dirty="0">
                <a:latin typeface="+mj-lt"/>
              </a:rPr>
              <a:t>Virtual Centre. Operations to promote and champion regional open-data. </a:t>
            </a:r>
          </a:p>
        </p:txBody>
      </p:sp>
      <p:cxnSp>
        <p:nvCxnSpPr>
          <p:cNvPr id="18" name="Straight Arrow Connector 17">
            <a:extLst>
              <a:ext uri="{FF2B5EF4-FFF2-40B4-BE49-F238E27FC236}">
                <a16:creationId xmlns:a16="http://schemas.microsoft.com/office/drawing/2014/main" id="{6EC34B98-612F-46A6-A41A-5DF8D08886D3}"/>
              </a:ext>
            </a:extLst>
          </p:cNvPr>
          <p:cNvCxnSpPr/>
          <p:nvPr/>
        </p:nvCxnSpPr>
        <p:spPr>
          <a:xfrm>
            <a:off x="4492171" y="5739761"/>
            <a:ext cx="566054" cy="0"/>
          </a:xfrm>
          <a:prstGeom prst="straightConnector1">
            <a:avLst/>
          </a:prstGeom>
          <a:ln w="63500">
            <a:solidFill>
              <a:srgbClr val="E2CFF1"/>
            </a:solidFill>
            <a:tailEnd type="ova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0848E0D2-90CB-47B7-897C-544D1F7AEB0F}"/>
              </a:ext>
            </a:extLst>
          </p:cNvPr>
          <p:cNvSpPr txBox="1"/>
          <p:nvPr/>
        </p:nvSpPr>
        <p:spPr>
          <a:xfrm>
            <a:off x="283026" y="119270"/>
            <a:ext cx="11698596" cy="523220"/>
          </a:xfrm>
          <a:prstGeom prst="rect">
            <a:avLst/>
          </a:prstGeom>
          <a:noFill/>
        </p:spPr>
        <p:txBody>
          <a:bodyPr wrap="square" rtlCol="0">
            <a:spAutoFit/>
          </a:bodyPr>
          <a:lstStyle/>
          <a:p>
            <a:pPr algn="ctr"/>
            <a:r>
              <a:rPr lang="en-GB" sz="2800" b="1" dirty="0" err="1">
                <a:latin typeface="+mj-lt"/>
              </a:rPr>
              <a:t>CaribData</a:t>
            </a:r>
            <a:r>
              <a:rPr lang="en-GB" sz="2800" dirty="0">
                <a:latin typeface="+mj-lt"/>
              </a:rPr>
              <a:t>: An ecosystem for Caribbean data sharing</a:t>
            </a:r>
            <a:endParaRPr lang="en-US" sz="2800" dirty="0">
              <a:latin typeface="+mj-lt"/>
            </a:endParaRPr>
          </a:p>
        </p:txBody>
      </p:sp>
      <p:cxnSp>
        <p:nvCxnSpPr>
          <p:cNvPr id="20" name="Straight Connector 19">
            <a:extLst>
              <a:ext uri="{FF2B5EF4-FFF2-40B4-BE49-F238E27FC236}">
                <a16:creationId xmlns:a16="http://schemas.microsoft.com/office/drawing/2014/main" id="{25ECA1BB-679A-4316-8DCA-C484E9D29D07}"/>
              </a:ext>
            </a:extLst>
          </p:cNvPr>
          <p:cNvCxnSpPr>
            <a:cxnSpLocks/>
          </p:cNvCxnSpPr>
          <p:nvPr/>
        </p:nvCxnSpPr>
        <p:spPr>
          <a:xfrm>
            <a:off x="0" y="374073"/>
            <a:ext cx="12192000" cy="0"/>
          </a:xfrm>
          <a:prstGeom prst="line">
            <a:avLst/>
          </a:prstGeom>
          <a:ln w="889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0E6D648B-CCEF-4CA7-8198-FABB73F42405}"/>
              </a:ext>
            </a:extLst>
          </p:cNvPr>
          <p:cNvSpPr txBox="1"/>
          <p:nvPr/>
        </p:nvSpPr>
        <p:spPr>
          <a:xfrm>
            <a:off x="1524000" y="119270"/>
            <a:ext cx="9474200"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data-driven resilience</a:t>
            </a:r>
            <a:endParaRPr lang="en-US" sz="2800" dirty="0">
              <a:solidFill>
                <a:schemeClr val="tx1">
                  <a:lumMod val="50000"/>
                  <a:lumOff val="50000"/>
                </a:schemeClr>
              </a:solidFill>
              <a:latin typeface="+mj-lt"/>
            </a:endParaRPr>
          </a:p>
        </p:txBody>
      </p:sp>
    </p:spTree>
    <p:extLst>
      <p:ext uri="{BB962C8B-B14F-4D97-AF65-F5344CB8AC3E}">
        <p14:creationId xmlns:p14="http://schemas.microsoft.com/office/powerpoint/2010/main" val="1796263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F410CC1-28A2-41A0-8AF2-EA4B5743CEF1}"/>
              </a:ext>
            </a:extLst>
          </p:cNvPr>
          <p:cNvSpPr txBox="1"/>
          <p:nvPr/>
        </p:nvSpPr>
        <p:spPr>
          <a:xfrm>
            <a:off x="283026" y="119270"/>
            <a:ext cx="11698596" cy="523220"/>
          </a:xfrm>
          <a:prstGeom prst="rect">
            <a:avLst/>
          </a:prstGeom>
          <a:noFill/>
        </p:spPr>
        <p:txBody>
          <a:bodyPr wrap="square" rtlCol="0">
            <a:spAutoFit/>
          </a:bodyPr>
          <a:lstStyle/>
          <a:p>
            <a:pPr algn="ctr"/>
            <a:r>
              <a:rPr lang="en-GB" sz="2800" b="1" dirty="0" err="1">
                <a:latin typeface="+mj-lt"/>
              </a:rPr>
              <a:t>CaribData</a:t>
            </a:r>
            <a:r>
              <a:rPr lang="en-GB" sz="2800" dirty="0">
                <a:latin typeface="+mj-lt"/>
              </a:rPr>
              <a:t>: An ecosystem for Caribbean data sharing</a:t>
            </a:r>
            <a:endParaRPr lang="en-US" sz="2800" dirty="0">
              <a:latin typeface="+mj-lt"/>
            </a:endParaRPr>
          </a:p>
        </p:txBody>
      </p:sp>
      <p:sp>
        <p:nvSpPr>
          <p:cNvPr id="6" name="TextBox 5">
            <a:extLst>
              <a:ext uri="{FF2B5EF4-FFF2-40B4-BE49-F238E27FC236}">
                <a16:creationId xmlns:a16="http://schemas.microsoft.com/office/drawing/2014/main" id="{4A6BC35B-8701-42D2-9882-B23CF8C594F0}"/>
              </a:ext>
            </a:extLst>
          </p:cNvPr>
          <p:cNvSpPr txBox="1"/>
          <p:nvPr/>
        </p:nvSpPr>
        <p:spPr>
          <a:xfrm>
            <a:off x="293914" y="1063175"/>
            <a:ext cx="4125686" cy="523220"/>
          </a:xfrm>
          <a:prstGeom prst="rect">
            <a:avLst/>
          </a:prstGeom>
          <a:noFill/>
          <a:ln w="6350">
            <a:noFill/>
          </a:ln>
        </p:spPr>
        <p:txBody>
          <a:bodyPr wrap="square" rtlCol="0">
            <a:spAutoFit/>
          </a:bodyPr>
          <a:lstStyle/>
          <a:p>
            <a:r>
              <a:rPr lang="en-GB" sz="2800" b="1" dirty="0">
                <a:latin typeface="Calibri Light" panose="020F0302020204030204" pitchFamily="34" charset="0"/>
                <a:cs typeface="Calibri Light" panose="020F0302020204030204" pitchFamily="34" charset="0"/>
              </a:rPr>
              <a:t>Project Timelines</a:t>
            </a:r>
            <a:endParaRPr lang="en-US" sz="2000" b="1" dirty="0">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5891BE9F-816B-42D2-80E1-686906F39AC0}"/>
              </a:ext>
            </a:extLst>
          </p:cNvPr>
          <p:cNvSpPr txBox="1"/>
          <p:nvPr/>
        </p:nvSpPr>
        <p:spPr>
          <a:xfrm>
            <a:off x="2634303" y="1648745"/>
            <a:ext cx="2303458" cy="523220"/>
          </a:xfrm>
          <a:prstGeom prst="rect">
            <a:avLst/>
          </a:prstGeom>
          <a:noFill/>
          <a:ln w="6350">
            <a:solidFill>
              <a:schemeClr val="bg1">
                <a:lumMod val="50000"/>
              </a:schemeClr>
            </a:solidFill>
          </a:ln>
        </p:spPr>
        <p:txBody>
          <a:bodyPr wrap="square" rtlCol="0">
            <a:spAutoFit/>
          </a:bodyPr>
          <a:lstStyle/>
          <a:p>
            <a:pPr algn="ctr"/>
            <a:r>
              <a:rPr lang="en-GB" sz="2800" dirty="0">
                <a:latin typeface="+mj-lt"/>
              </a:rPr>
              <a:t>0-9</a:t>
            </a:r>
            <a:endParaRPr lang="en-US" sz="2800" dirty="0">
              <a:latin typeface="+mj-lt"/>
            </a:endParaRPr>
          </a:p>
        </p:txBody>
      </p:sp>
      <p:sp>
        <p:nvSpPr>
          <p:cNvPr id="9" name="TextBox 8">
            <a:extLst>
              <a:ext uri="{FF2B5EF4-FFF2-40B4-BE49-F238E27FC236}">
                <a16:creationId xmlns:a16="http://schemas.microsoft.com/office/drawing/2014/main" id="{6FDBA09E-DC53-407D-AFD6-6862002BC974}"/>
              </a:ext>
            </a:extLst>
          </p:cNvPr>
          <p:cNvSpPr txBox="1"/>
          <p:nvPr/>
        </p:nvSpPr>
        <p:spPr>
          <a:xfrm>
            <a:off x="4980595" y="1648745"/>
            <a:ext cx="2303458" cy="523220"/>
          </a:xfrm>
          <a:prstGeom prst="rect">
            <a:avLst/>
          </a:prstGeom>
          <a:noFill/>
          <a:ln w="6350">
            <a:solidFill>
              <a:schemeClr val="bg1">
                <a:lumMod val="50000"/>
              </a:schemeClr>
            </a:solidFill>
          </a:ln>
        </p:spPr>
        <p:txBody>
          <a:bodyPr wrap="square" rtlCol="0">
            <a:spAutoFit/>
          </a:bodyPr>
          <a:lstStyle/>
          <a:p>
            <a:pPr algn="ctr"/>
            <a:r>
              <a:rPr lang="en-GB" sz="2800" dirty="0">
                <a:latin typeface="+mj-lt"/>
              </a:rPr>
              <a:t>10-18</a:t>
            </a:r>
            <a:endParaRPr lang="en-US" sz="2800" dirty="0">
              <a:latin typeface="+mj-lt"/>
            </a:endParaRPr>
          </a:p>
        </p:txBody>
      </p:sp>
      <p:sp>
        <p:nvSpPr>
          <p:cNvPr id="10" name="TextBox 9">
            <a:extLst>
              <a:ext uri="{FF2B5EF4-FFF2-40B4-BE49-F238E27FC236}">
                <a16:creationId xmlns:a16="http://schemas.microsoft.com/office/drawing/2014/main" id="{E9DF4737-4211-4464-A2D7-C745FC423232}"/>
              </a:ext>
            </a:extLst>
          </p:cNvPr>
          <p:cNvSpPr txBox="1"/>
          <p:nvPr/>
        </p:nvSpPr>
        <p:spPr>
          <a:xfrm>
            <a:off x="7326887" y="1648745"/>
            <a:ext cx="2303458" cy="523220"/>
          </a:xfrm>
          <a:prstGeom prst="rect">
            <a:avLst/>
          </a:prstGeom>
          <a:noFill/>
          <a:ln w="6350">
            <a:solidFill>
              <a:schemeClr val="bg1">
                <a:lumMod val="50000"/>
              </a:schemeClr>
            </a:solidFill>
          </a:ln>
        </p:spPr>
        <p:txBody>
          <a:bodyPr wrap="square" rtlCol="0">
            <a:spAutoFit/>
          </a:bodyPr>
          <a:lstStyle/>
          <a:p>
            <a:pPr algn="ctr"/>
            <a:r>
              <a:rPr lang="en-GB" sz="2800" dirty="0">
                <a:latin typeface="+mj-lt"/>
              </a:rPr>
              <a:t>19-27</a:t>
            </a:r>
            <a:endParaRPr lang="en-US" sz="2800" dirty="0">
              <a:latin typeface="+mj-lt"/>
            </a:endParaRPr>
          </a:p>
        </p:txBody>
      </p:sp>
      <p:sp>
        <p:nvSpPr>
          <p:cNvPr id="11" name="TextBox 10">
            <a:extLst>
              <a:ext uri="{FF2B5EF4-FFF2-40B4-BE49-F238E27FC236}">
                <a16:creationId xmlns:a16="http://schemas.microsoft.com/office/drawing/2014/main" id="{CE5A8695-73AF-48F0-86B6-61E555904337}"/>
              </a:ext>
            </a:extLst>
          </p:cNvPr>
          <p:cNvSpPr txBox="1"/>
          <p:nvPr/>
        </p:nvSpPr>
        <p:spPr>
          <a:xfrm>
            <a:off x="9678164" y="1648745"/>
            <a:ext cx="2303458" cy="523220"/>
          </a:xfrm>
          <a:prstGeom prst="rect">
            <a:avLst/>
          </a:prstGeom>
          <a:noFill/>
          <a:ln w="6350">
            <a:solidFill>
              <a:schemeClr val="bg1">
                <a:lumMod val="50000"/>
              </a:schemeClr>
            </a:solidFill>
          </a:ln>
        </p:spPr>
        <p:txBody>
          <a:bodyPr wrap="square" rtlCol="0">
            <a:spAutoFit/>
          </a:bodyPr>
          <a:lstStyle/>
          <a:p>
            <a:pPr algn="ctr"/>
            <a:r>
              <a:rPr lang="en-GB" sz="2800" dirty="0">
                <a:latin typeface="+mj-lt"/>
              </a:rPr>
              <a:t>28-36</a:t>
            </a:r>
            <a:endParaRPr lang="en-US" sz="2800" dirty="0">
              <a:latin typeface="+mj-lt"/>
            </a:endParaRPr>
          </a:p>
        </p:txBody>
      </p:sp>
      <p:sp>
        <p:nvSpPr>
          <p:cNvPr id="12" name="TextBox 11">
            <a:extLst>
              <a:ext uri="{FF2B5EF4-FFF2-40B4-BE49-F238E27FC236}">
                <a16:creationId xmlns:a16="http://schemas.microsoft.com/office/drawing/2014/main" id="{4C0B0CAA-C765-4401-A506-2578D503982B}"/>
              </a:ext>
            </a:extLst>
          </p:cNvPr>
          <p:cNvSpPr txBox="1"/>
          <p:nvPr/>
        </p:nvSpPr>
        <p:spPr>
          <a:xfrm>
            <a:off x="126630" y="2740483"/>
            <a:ext cx="2303458" cy="523220"/>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pPr algn="ctr"/>
            <a:r>
              <a:rPr lang="en-GB" sz="2800" dirty="0">
                <a:latin typeface="+mj-lt"/>
              </a:rPr>
              <a:t>Infrastructure</a:t>
            </a:r>
            <a:endParaRPr lang="en-US" sz="2800" dirty="0">
              <a:latin typeface="+mj-lt"/>
            </a:endParaRPr>
          </a:p>
        </p:txBody>
      </p:sp>
      <p:sp>
        <p:nvSpPr>
          <p:cNvPr id="13" name="TextBox 12">
            <a:extLst>
              <a:ext uri="{FF2B5EF4-FFF2-40B4-BE49-F238E27FC236}">
                <a16:creationId xmlns:a16="http://schemas.microsoft.com/office/drawing/2014/main" id="{0FE120B6-EA16-4E7F-ACEE-364E82BC833C}"/>
              </a:ext>
            </a:extLst>
          </p:cNvPr>
          <p:cNvSpPr txBox="1"/>
          <p:nvPr/>
        </p:nvSpPr>
        <p:spPr>
          <a:xfrm>
            <a:off x="126630" y="3594298"/>
            <a:ext cx="2303458" cy="523220"/>
          </a:xfrm>
          <a:prstGeom prst="rect">
            <a:avLst/>
          </a:prstGeom>
          <a:solidFill>
            <a:schemeClr val="accent2">
              <a:lumMod val="20000"/>
              <a:lumOff val="80000"/>
            </a:schemeClr>
          </a:solidFill>
          <a:ln w="6350">
            <a:solidFill>
              <a:schemeClr val="bg1">
                <a:lumMod val="50000"/>
              </a:schemeClr>
            </a:solidFill>
          </a:ln>
        </p:spPr>
        <p:txBody>
          <a:bodyPr wrap="square" rtlCol="0">
            <a:spAutoFit/>
          </a:bodyPr>
          <a:lstStyle/>
          <a:p>
            <a:pPr algn="ctr"/>
            <a:r>
              <a:rPr lang="en-GB" sz="2800" dirty="0">
                <a:latin typeface="+mj-lt"/>
              </a:rPr>
              <a:t>Training</a:t>
            </a:r>
            <a:endParaRPr lang="en-US" sz="2800" dirty="0">
              <a:latin typeface="+mj-lt"/>
            </a:endParaRPr>
          </a:p>
        </p:txBody>
      </p:sp>
      <p:sp>
        <p:nvSpPr>
          <p:cNvPr id="14" name="TextBox 13">
            <a:extLst>
              <a:ext uri="{FF2B5EF4-FFF2-40B4-BE49-F238E27FC236}">
                <a16:creationId xmlns:a16="http://schemas.microsoft.com/office/drawing/2014/main" id="{8A480BE6-DAD0-4116-8CB2-9F1A70B5BAA4}"/>
              </a:ext>
            </a:extLst>
          </p:cNvPr>
          <p:cNvSpPr txBox="1"/>
          <p:nvPr/>
        </p:nvSpPr>
        <p:spPr>
          <a:xfrm>
            <a:off x="126630" y="4448113"/>
            <a:ext cx="2303458" cy="523220"/>
          </a:xfrm>
          <a:prstGeom prst="rect">
            <a:avLst/>
          </a:prstGeom>
          <a:solidFill>
            <a:schemeClr val="accent6">
              <a:lumMod val="20000"/>
              <a:lumOff val="80000"/>
            </a:schemeClr>
          </a:solidFill>
          <a:ln w="6350">
            <a:solidFill>
              <a:schemeClr val="bg1">
                <a:lumMod val="50000"/>
              </a:schemeClr>
            </a:solidFill>
          </a:ln>
        </p:spPr>
        <p:txBody>
          <a:bodyPr wrap="square" rtlCol="0">
            <a:spAutoFit/>
          </a:bodyPr>
          <a:lstStyle/>
          <a:p>
            <a:pPr algn="ctr"/>
            <a:r>
              <a:rPr lang="en-GB" sz="2800" dirty="0">
                <a:latin typeface="+mj-lt"/>
              </a:rPr>
              <a:t>Analytics</a:t>
            </a:r>
            <a:endParaRPr lang="en-US" sz="2800" dirty="0">
              <a:latin typeface="+mj-lt"/>
            </a:endParaRPr>
          </a:p>
        </p:txBody>
      </p:sp>
      <p:sp>
        <p:nvSpPr>
          <p:cNvPr id="15" name="TextBox 14">
            <a:extLst>
              <a:ext uri="{FF2B5EF4-FFF2-40B4-BE49-F238E27FC236}">
                <a16:creationId xmlns:a16="http://schemas.microsoft.com/office/drawing/2014/main" id="{2724E037-7328-434D-B4A2-12B879A84663}"/>
              </a:ext>
            </a:extLst>
          </p:cNvPr>
          <p:cNvSpPr txBox="1"/>
          <p:nvPr/>
        </p:nvSpPr>
        <p:spPr>
          <a:xfrm>
            <a:off x="126630" y="5301928"/>
            <a:ext cx="2303458" cy="523220"/>
          </a:xfrm>
          <a:prstGeom prst="rect">
            <a:avLst/>
          </a:prstGeom>
          <a:solidFill>
            <a:srgbClr val="E2CFF1"/>
          </a:solidFill>
          <a:ln w="6350">
            <a:solidFill>
              <a:schemeClr val="bg1">
                <a:lumMod val="50000"/>
              </a:schemeClr>
            </a:solidFill>
          </a:ln>
        </p:spPr>
        <p:txBody>
          <a:bodyPr wrap="square" rtlCol="0">
            <a:spAutoFit/>
          </a:bodyPr>
          <a:lstStyle/>
          <a:p>
            <a:pPr algn="ctr"/>
            <a:r>
              <a:rPr lang="en-GB" sz="2800" dirty="0">
                <a:latin typeface="+mj-lt"/>
              </a:rPr>
              <a:t>Centre</a:t>
            </a:r>
            <a:endParaRPr lang="en-US" sz="2800" dirty="0">
              <a:latin typeface="+mj-lt"/>
            </a:endParaRPr>
          </a:p>
        </p:txBody>
      </p:sp>
      <p:sp>
        <p:nvSpPr>
          <p:cNvPr id="16" name="TextBox 15">
            <a:extLst>
              <a:ext uri="{FF2B5EF4-FFF2-40B4-BE49-F238E27FC236}">
                <a16:creationId xmlns:a16="http://schemas.microsoft.com/office/drawing/2014/main" id="{59086AFC-AB2D-49DD-BCA5-321C980B1931}"/>
              </a:ext>
            </a:extLst>
          </p:cNvPr>
          <p:cNvSpPr txBox="1"/>
          <p:nvPr/>
        </p:nvSpPr>
        <p:spPr>
          <a:xfrm>
            <a:off x="2677137" y="2740483"/>
            <a:ext cx="4606916" cy="523220"/>
          </a:xfrm>
          <a:prstGeom prst="rect">
            <a:avLst/>
          </a:prstGeom>
          <a:solidFill>
            <a:schemeClr val="accent1">
              <a:lumMod val="20000"/>
              <a:lumOff val="80000"/>
            </a:schemeClr>
          </a:solidFill>
          <a:ln w="6350">
            <a:solidFill>
              <a:schemeClr val="bg1">
                <a:lumMod val="50000"/>
              </a:schemeClr>
            </a:solidFill>
          </a:ln>
        </p:spPr>
        <p:txBody>
          <a:bodyPr wrap="square" rtlCol="0">
            <a:spAutoFit/>
          </a:bodyPr>
          <a:lstStyle/>
          <a:p>
            <a:pPr algn="ctr"/>
            <a:r>
              <a:rPr lang="en-GB" sz="2800" dirty="0">
                <a:latin typeface="+mj-lt"/>
              </a:rPr>
              <a:t>Development</a:t>
            </a:r>
            <a:endParaRPr lang="en-US" sz="2800" dirty="0">
              <a:latin typeface="+mj-lt"/>
            </a:endParaRPr>
          </a:p>
        </p:txBody>
      </p:sp>
      <p:sp>
        <p:nvSpPr>
          <p:cNvPr id="17" name="TextBox 16">
            <a:extLst>
              <a:ext uri="{FF2B5EF4-FFF2-40B4-BE49-F238E27FC236}">
                <a16:creationId xmlns:a16="http://schemas.microsoft.com/office/drawing/2014/main" id="{A65DC13D-6427-4B07-8920-BD3CEAE27840}"/>
              </a:ext>
            </a:extLst>
          </p:cNvPr>
          <p:cNvSpPr txBox="1"/>
          <p:nvPr/>
        </p:nvSpPr>
        <p:spPr>
          <a:xfrm>
            <a:off x="7326886" y="2745729"/>
            <a:ext cx="4654735" cy="523220"/>
          </a:xfrm>
          <a:prstGeom prst="rect">
            <a:avLst/>
          </a:prstGeom>
          <a:solidFill>
            <a:schemeClr val="accent1">
              <a:lumMod val="40000"/>
              <a:lumOff val="60000"/>
            </a:schemeClr>
          </a:solidFill>
          <a:ln w="6350">
            <a:solidFill>
              <a:schemeClr val="bg1">
                <a:lumMod val="50000"/>
              </a:schemeClr>
            </a:solidFill>
          </a:ln>
        </p:spPr>
        <p:txBody>
          <a:bodyPr wrap="square" rtlCol="0">
            <a:spAutoFit/>
          </a:bodyPr>
          <a:lstStyle/>
          <a:p>
            <a:pPr algn="ctr"/>
            <a:r>
              <a:rPr lang="en-GB" sz="2800" dirty="0">
                <a:latin typeface="+mj-lt"/>
              </a:rPr>
              <a:t>Maintenance</a:t>
            </a:r>
            <a:endParaRPr lang="en-US" sz="2800" dirty="0">
              <a:latin typeface="+mj-lt"/>
            </a:endParaRPr>
          </a:p>
        </p:txBody>
      </p:sp>
      <p:sp>
        <p:nvSpPr>
          <p:cNvPr id="18" name="TextBox 17">
            <a:extLst>
              <a:ext uri="{FF2B5EF4-FFF2-40B4-BE49-F238E27FC236}">
                <a16:creationId xmlns:a16="http://schemas.microsoft.com/office/drawing/2014/main" id="{E2438223-CC2C-42D0-A3B8-398901B075A4}"/>
              </a:ext>
            </a:extLst>
          </p:cNvPr>
          <p:cNvSpPr txBox="1"/>
          <p:nvPr/>
        </p:nvSpPr>
        <p:spPr>
          <a:xfrm>
            <a:off x="2677136" y="3570611"/>
            <a:ext cx="4606915" cy="523220"/>
          </a:xfrm>
          <a:prstGeom prst="rect">
            <a:avLst/>
          </a:prstGeom>
          <a:solidFill>
            <a:schemeClr val="accent2">
              <a:lumMod val="20000"/>
              <a:lumOff val="80000"/>
            </a:schemeClr>
          </a:solidFill>
          <a:ln w="6350">
            <a:solidFill>
              <a:schemeClr val="bg1">
                <a:lumMod val="50000"/>
              </a:schemeClr>
            </a:solidFill>
          </a:ln>
        </p:spPr>
        <p:txBody>
          <a:bodyPr wrap="square" rtlCol="0">
            <a:spAutoFit/>
          </a:bodyPr>
          <a:lstStyle/>
          <a:p>
            <a:pPr algn="ctr"/>
            <a:r>
              <a:rPr lang="en-GB" sz="2800" dirty="0">
                <a:latin typeface="+mj-lt"/>
              </a:rPr>
              <a:t>Initiate courses / guidelines</a:t>
            </a:r>
            <a:endParaRPr lang="en-US" sz="2800" dirty="0">
              <a:latin typeface="+mj-lt"/>
            </a:endParaRPr>
          </a:p>
        </p:txBody>
      </p:sp>
      <p:sp>
        <p:nvSpPr>
          <p:cNvPr id="19" name="TextBox 18">
            <a:extLst>
              <a:ext uri="{FF2B5EF4-FFF2-40B4-BE49-F238E27FC236}">
                <a16:creationId xmlns:a16="http://schemas.microsoft.com/office/drawing/2014/main" id="{7F3A7A56-42E2-44DF-B583-BBA415B640A1}"/>
              </a:ext>
            </a:extLst>
          </p:cNvPr>
          <p:cNvSpPr txBox="1"/>
          <p:nvPr/>
        </p:nvSpPr>
        <p:spPr>
          <a:xfrm>
            <a:off x="7326887" y="3570611"/>
            <a:ext cx="4654734" cy="523220"/>
          </a:xfrm>
          <a:prstGeom prst="rect">
            <a:avLst/>
          </a:prstGeom>
          <a:solidFill>
            <a:schemeClr val="accent2">
              <a:lumMod val="40000"/>
              <a:lumOff val="60000"/>
            </a:schemeClr>
          </a:solidFill>
          <a:ln w="6350">
            <a:solidFill>
              <a:schemeClr val="bg1">
                <a:lumMod val="50000"/>
              </a:schemeClr>
            </a:solidFill>
          </a:ln>
        </p:spPr>
        <p:txBody>
          <a:bodyPr wrap="square" rtlCol="0">
            <a:spAutoFit/>
          </a:bodyPr>
          <a:lstStyle/>
          <a:p>
            <a:pPr algn="ctr"/>
            <a:r>
              <a:rPr lang="en-GB" sz="2800" dirty="0">
                <a:latin typeface="+mj-lt"/>
              </a:rPr>
              <a:t>Initiate mentorship scheme</a:t>
            </a:r>
            <a:endParaRPr lang="en-US" sz="2800" dirty="0">
              <a:latin typeface="+mj-lt"/>
            </a:endParaRPr>
          </a:p>
        </p:txBody>
      </p:sp>
      <p:sp>
        <p:nvSpPr>
          <p:cNvPr id="20" name="TextBox 19">
            <a:extLst>
              <a:ext uri="{FF2B5EF4-FFF2-40B4-BE49-F238E27FC236}">
                <a16:creationId xmlns:a16="http://schemas.microsoft.com/office/drawing/2014/main" id="{89BA3DE0-1E69-4D4A-9479-03F8C4B8EEFF}"/>
              </a:ext>
            </a:extLst>
          </p:cNvPr>
          <p:cNvSpPr txBox="1"/>
          <p:nvPr/>
        </p:nvSpPr>
        <p:spPr>
          <a:xfrm>
            <a:off x="2677137" y="4448113"/>
            <a:ext cx="9304484" cy="523220"/>
          </a:xfrm>
          <a:prstGeom prst="rect">
            <a:avLst/>
          </a:prstGeom>
          <a:solidFill>
            <a:schemeClr val="accent6">
              <a:lumMod val="20000"/>
              <a:lumOff val="80000"/>
            </a:schemeClr>
          </a:solidFill>
          <a:ln w="6350">
            <a:solidFill>
              <a:schemeClr val="bg1">
                <a:lumMod val="50000"/>
              </a:schemeClr>
            </a:solidFill>
          </a:ln>
        </p:spPr>
        <p:txBody>
          <a:bodyPr wrap="square" rtlCol="0">
            <a:spAutoFit/>
          </a:bodyPr>
          <a:lstStyle/>
          <a:p>
            <a:pPr algn="ctr"/>
            <a:r>
              <a:rPr lang="en-GB" sz="2800" dirty="0">
                <a:latin typeface="+mj-lt"/>
              </a:rPr>
              <a:t>Data audits, analytics for regional evidence, data stories</a:t>
            </a:r>
            <a:endParaRPr lang="en-US" sz="2800" dirty="0">
              <a:latin typeface="+mj-lt"/>
            </a:endParaRPr>
          </a:p>
        </p:txBody>
      </p:sp>
      <p:sp>
        <p:nvSpPr>
          <p:cNvPr id="22" name="TextBox 21">
            <a:extLst>
              <a:ext uri="{FF2B5EF4-FFF2-40B4-BE49-F238E27FC236}">
                <a16:creationId xmlns:a16="http://schemas.microsoft.com/office/drawing/2014/main" id="{FD85399A-EC66-4111-9E0F-69CAAED39A75}"/>
              </a:ext>
            </a:extLst>
          </p:cNvPr>
          <p:cNvSpPr txBox="1"/>
          <p:nvPr/>
        </p:nvSpPr>
        <p:spPr>
          <a:xfrm>
            <a:off x="2677136" y="5301928"/>
            <a:ext cx="2260625" cy="523220"/>
          </a:xfrm>
          <a:prstGeom prst="rect">
            <a:avLst/>
          </a:prstGeom>
          <a:solidFill>
            <a:srgbClr val="E2CFF1"/>
          </a:solidFill>
          <a:ln w="6350">
            <a:solidFill>
              <a:schemeClr val="bg1">
                <a:lumMod val="50000"/>
              </a:schemeClr>
            </a:solidFill>
          </a:ln>
        </p:spPr>
        <p:txBody>
          <a:bodyPr wrap="square" rtlCol="0">
            <a:spAutoFit/>
          </a:bodyPr>
          <a:lstStyle/>
          <a:p>
            <a:pPr algn="ctr"/>
            <a:r>
              <a:rPr lang="en-GB" sz="2800" dirty="0">
                <a:latin typeface="+mj-lt"/>
              </a:rPr>
              <a:t>Initiate / web</a:t>
            </a:r>
            <a:endParaRPr lang="en-US" sz="2800" dirty="0">
              <a:latin typeface="+mj-lt"/>
            </a:endParaRPr>
          </a:p>
        </p:txBody>
      </p:sp>
      <p:sp>
        <p:nvSpPr>
          <p:cNvPr id="23" name="TextBox 22">
            <a:extLst>
              <a:ext uri="{FF2B5EF4-FFF2-40B4-BE49-F238E27FC236}">
                <a16:creationId xmlns:a16="http://schemas.microsoft.com/office/drawing/2014/main" id="{C5711577-5E80-4F57-9C11-CA121BA0BCD4}"/>
              </a:ext>
            </a:extLst>
          </p:cNvPr>
          <p:cNvSpPr txBox="1"/>
          <p:nvPr/>
        </p:nvSpPr>
        <p:spPr>
          <a:xfrm>
            <a:off x="9678163" y="5301928"/>
            <a:ext cx="2303457" cy="523220"/>
          </a:xfrm>
          <a:prstGeom prst="rect">
            <a:avLst/>
          </a:prstGeom>
          <a:solidFill>
            <a:srgbClr val="CCABE7"/>
          </a:solidFill>
          <a:ln w="6350">
            <a:solidFill>
              <a:schemeClr val="bg1">
                <a:lumMod val="50000"/>
              </a:schemeClr>
            </a:solidFill>
          </a:ln>
        </p:spPr>
        <p:txBody>
          <a:bodyPr wrap="square" rtlCol="0">
            <a:spAutoFit/>
          </a:bodyPr>
          <a:lstStyle/>
          <a:p>
            <a:pPr algn="ctr"/>
            <a:r>
              <a:rPr lang="en-GB" sz="2800" dirty="0">
                <a:latin typeface="+mj-lt"/>
              </a:rPr>
              <a:t>Conference</a:t>
            </a:r>
            <a:endParaRPr lang="en-US" sz="2800" dirty="0">
              <a:latin typeface="+mj-lt"/>
            </a:endParaRPr>
          </a:p>
        </p:txBody>
      </p:sp>
      <p:sp>
        <p:nvSpPr>
          <p:cNvPr id="24" name="TextBox 23">
            <a:extLst>
              <a:ext uri="{FF2B5EF4-FFF2-40B4-BE49-F238E27FC236}">
                <a16:creationId xmlns:a16="http://schemas.microsoft.com/office/drawing/2014/main" id="{F339D0A8-3662-4451-A53D-4C9132122AA4}"/>
              </a:ext>
            </a:extLst>
          </p:cNvPr>
          <p:cNvSpPr txBox="1"/>
          <p:nvPr/>
        </p:nvSpPr>
        <p:spPr>
          <a:xfrm>
            <a:off x="7326886" y="5299590"/>
            <a:ext cx="2303457" cy="523220"/>
          </a:xfrm>
          <a:prstGeom prst="rect">
            <a:avLst/>
          </a:prstGeom>
          <a:solidFill>
            <a:srgbClr val="CCABE7"/>
          </a:solidFill>
          <a:ln w="6350">
            <a:solidFill>
              <a:schemeClr val="bg1">
                <a:lumMod val="50000"/>
              </a:schemeClr>
            </a:solidFill>
          </a:ln>
        </p:spPr>
        <p:txBody>
          <a:bodyPr wrap="square" rtlCol="0">
            <a:spAutoFit/>
          </a:bodyPr>
          <a:lstStyle/>
          <a:p>
            <a:pPr algn="ctr"/>
            <a:r>
              <a:rPr lang="en-GB" sz="2800" dirty="0">
                <a:latin typeface="+mj-lt"/>
              </a:rPr>
              <a:t>Workshops</a:t>
            </a:r>
            <a:endParaRPr lang="en-US" sz="2800" dirty="0">
              <a:latin typeface="+mj-lt"/>
            </a:endParaRPr>
          </a:p>
        </p:txBody>
      </p:sp>
      <p:sp>
        <p:nvSpPr>
          <p:cNvPr id="25" name="TextBox 24">
            <a:extLst>
              <a:ext uri="{FF2B5EF4-FFF2-40B4-BE49-F238E27FC236}">
                <a16:creationId xmlns:a16="http://schemas.microsoft.com/office/drawing/2014/main" id="{63926C1F-561A-400D-9DCF-4384F24ECC05}"/>
              </a:ext>
            </a:extLst>
          </p:cNvPr>
          <p:cNvSpPr txBox="1"/>
          <p:nvPr/>
        </p:nvSpPr>
        <p:spPr>
          <a:xfrm>
            <a:off x="4980593" y="5299590"/>
            <a:ext cx="2298473" cy="523220"/>
          </a:xfrm>
          <a:prstGeom prst="rect">
            <a:avLst/>
          </a:prstGeom>
          <a:solidFill>
            <a:srgbClr val="E2CFF1"/>
          </a:solidFill>
          <a:ln w="6350">
            <a:solidFill>
              <a:schemeClr val="bg1">
                <a:lumMod val="50000"/>
              </a:schemeClr>
            </a:solidFill>
          </a:ln>
        </p:spPr>
        <p:txBody>
          <a:bodyPr wrap="square" rtlCol="0">
            <a:spAutoFit/>
          </a:bodyPr>
          <a:lstStyle/>
          <a:p>
            <a:pPr algn="ctr"/>
            <a:r>
              <a:rPr lang="en-GB" sz="2800" dirty="0">
                <a:latin typeface="+mj-lt"/>
              </a:rPr>
              <a:t>Workshops</a:t>
            </a:r>
            <a:endParaRPr lang="en-US" sz="2800" dirty="0">
              <a:latin typeface="+mj-lt"/>
            </a:endParaRPr>
          </a:p>
        </p:txBody>
      </p:sp>
      <p:cxnSp>
        <p:nvCxnSpPr>
          <p:cNvPr id="21" name="Straight Connector 20">
            <a:extLst>
              <a:ext uri="{FF2B5EF4-FFF2-40B4-BE49-F238E27FC236}">
                <a16:creationId xmlns:a16="http://schemas.microsoft.com/office/drawing/2014/main" id="{7FCEF788-559D-430B-B062-1B04DDD8C2BF}"/>
              </a:ext>
            </a:extLst>
          </p:cNvPr>
          <p:cNvCxnSpPr>
            <a:cxnSpLocks/>
          </p:cNvCxnSpPr>
          <p:nvPr/>
        </p:nvCxnSpPr>
        <p:spPr>
          <a:xfrm>
            <a:off x="0" y="374073"/>
            <a:ext cx="12192000" cy="0"/>
          </a:xfrm>
          <a:prstGeom prst="line">
            <a:avLst/>
          </a:prstGeom>
          <a:ln w="889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7CD77848-CDD9-4756-A72A-9F2701CBFDC5}"/>
              </a:ext>
            </a:extLst>
          </p:cNvPr>
          <p:cNvSpPr txBox="1"/>
          <p:nvPr/>
        </p:nvSpPr>
        <p:spPr>
          <a:xfrm>
            <a:off x="2327564" y="119270"/>
            <a:ext cx="7647709"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 sharing</a:t>
            </a:r>
            <a:endParaRPr lang="en-US" sz="2800" dirty="0">
              <a:solidFill>
                <a:schemeClr val="tx1">
                  <a:lumMod val="50000"/>
                  <a:lumOff val="50000"/>
                </a:schemeClr>
              </a:solidFill>
              <a:latin typeface="+mj-lt"/>
            </a:endParaRPr>
          </a:p>
        </p:txBody>
      </p:sp>
      <p:sp>
        <p:nvSpPr>
          <p:cNvPr id="27" name="TextBox 26">
            <a:extLst>
              <a:ext uri="{FF2B5EF4-FFF2-40B4-BE49-F238E27FC236}">
                <a16:creationId xmlns:a16="http://schemas.microsoft.com/office/drawing/2014/main" id="{359E3B53-E00A-4820-B78C-57CA76B4854B}"/>
              </a:ext>
            </a:extLst>
          </p:cNvPr>
          <p:cNvSpPr txBox="1"/>
          <p:nvPr/>
        </p:nvSpPr>
        <p:spPr>
          <a:xfrm>
            <a:off x="1841500" y="119270"/>
            <a:ext cx="9080500" cy="523220"/>
          </a:xfrm>
          <a:prstGeom prst="rect">
            <a:avLst/>
          </a:prstGeom>
          <a:solidFill>
            <a:schemeClr val="bg1"/>
          </a:solidFill>
        </p:spPr>
        <p:txBody>
          <a:bodyPr wrap="square" rtlCol="0">
            <a:spAutoFit/>
          </a:bodyPr>
          <a:lstStyle/>
          <a:p>
            <a:pPr algn="ctr"/>
            <a:r>
              <a:rPr lang="en-GB" sz="2800" b="1" dirty="0" err="1">
                <a:solidFill>
                  <a:schemeClr val="tx1">
                    <a:lumMod val="50000"/>
                    <a:lumOff val="50000"/>
                  </a:schemeClr>
                </a:solidFill>
                <a:latin typeface="+mj-lt"/>
              </a:rPr>
              <a:t>CaribData</a:t>
            </a:r>
            <a:r>
              <a:rPr lang="en-GB" sz="2800" dirty="0">
                <a:solidFill>
                  <a:schemeClr val="tx1">
                    <a:lumMod val="50000"/>
                    <a:lumOff val="50000"/>
                  </a:schemeClr>
                </a:solidFill>
                <a:latin typeface="+mj-lt"/>
              </a:rPr>
              <a:t>: An ecosystem for Caribbean data-driven resilience</a:t>
            </a:r>
            <a:endParaRPr lang="en-US" sz="2800" dirty="0">
              <a:solidFill>
                <a:schemeClr val="tx1">
                  <a:lumMod val="50000"/>
                  <a:lumOff val="50000"/>
                </a:schemeClr>
              </a:solidFill>
              <a:latin typeface="+mj-lt"/>
            </a:endParaRPr>
          </a:p>
        </p:txBody>
      </p:sp>
    </p:spTree>
    <p:extLst>
      <p:ext uri="{BB962C8B-B14F-4D97-AF65-F5344CB8AC3E}">
        <p14:creationId xmlns:p14="http://schemas.microsoft.com/office/powerpoint/2010/main" val="1383411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2226</Words>
  <Application>Microsoft Office PowerPoint</Application>
  <PresentationFormat>Widescreen</PresentationFormat>
  <Paragraphs>247</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Consolas</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HAMBLETON, Ian R</dc:creator>
  <cp:lastModifiedBy>HAMBLETON, Ian R</cp:lastModifiedBy>
  <cp:revision>10</cp:revision>
  <dcterms:created xsi:type="dcterms:W3CDTF">2022-03-01T10:34:51Z</dcterms:created>
  <dcterms:modified xsi:type="dcterms:W3CDTF">2022-04-14T17:02:28Z</dcterms:modified>
</cp:coreProperties>
</file>